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29" r:id="rId2"/>
    <p:sldId id="390" r:id="rId3"/>
    <p:sldId id="372" r:id="rId4"/>
    <p:sldId id="352" r:id="rId5"/>
    <p:sldId id="384" r:id="rId6"/>
    <p:sldId id="391" r:id="rId7"/>
    <p:sldId id="386" r:id="rId8"/>
    <p:sldId id="387" r:id="rId9"/>
    <p:sldId id="363" r:id="rId10"/>
    <p:sldId id="321" r:id="rId11"/>
    <p:sldId id="392" r:id="rId12"/>
    <p:sldId id="357" r:id="rId13"/>
    <p:sldId id="394" r:id="rId14"/>
    <p:sldId id="412" r:id="rId15"/>
    <p:sldId id="381" r:id="rId16"/>
    <p:sldId id="382" r:id="rId17"/>
    <p:sldId id="383" r:id="rId18"/>
    <p:sldId id="351" r:id="rId19"/>
    <p:sldId id="385" r:id="rId20"/>
    <p:sldId id="364" r:id="rId21"/>
    <p:sldId id="373" r:id="rId22"/>
    <p:sldId id="366" r:id="rId23"/>
    <p:sldId id="271" r:id="rId24"/>
    <p:sldId id="272" r:id="rId25"/>
    <p:sldId id="273" r:id="rId26"/>
    <p:sldId id="274" r:id="rId27"/>
    <p:sldId id="370" r:id="rId28"/>
    <p:sldId id="276" r:id="rId29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7509" autoAdjust="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5" d="100"/>
          <a:sy n="45" d="100"/>
        </p:scale>
        <p:origin x="2796" y="68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0B4D81-C06C-44C6-A293-8A361510FB4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161822-F4CB-45E7-9AC2-8E3F8E835A74}">
      <dgm:prSet phldrT="[Texto]"/>
      <dgm:spPr/>
      <dgm:t>
        <a:bodyPr/>
        <a:lstStyle/>
        <a:p>
          <a:r>
            <a:rPr lang="pt-BR" dirty="0"/>
            <a:t>Modelos de Processo</a:t>
          </a:r>
        </a:p>
      </dgm:t>
    </dgm:pt>
    <dgm:pt modelId="{B578B0AB-35B8-4C4C-AF8A-1CFD39D17293}" type="parTrans" cxnId="{989FB470-76EE-440E-9D34-0070553F6CE9}">
      <dgm:prSet/>
      <dgm:spPr/>
      <dgm:t>
        <a:bodyPr/>
        <a:lstStyle/>
        <a:p>
          <a:endParaRPr lang="pt-BR"/>
        </a:p>
      </dgm:t>
    </dgm:pt>
    <dgm:pt modelId="{236DF0AC-0893-44F0-81D9-4F14B8A1EEB2}" type="sibTrans" cxnId="{989FB470-76EE-440E-9D34-0070553F6CE9}">
      <dgm:prSet/>
      <dgm:spPr/>
      <dgm:t>
        <a:bodyPr/>
        <a:lstStyle/>
        <a:p>
          <a:endParaRPr lang="pt-BR"/>
        </a:p>
      </dgm:t>
    </dgm:pt>
    <dgm:pt modelId="{4F1CAF5A-8C58-464B-9A46-FFE37FC9184F}">
      <dgm:prSet phldrT="[Texto]"/>
      <dgm:spPr/>
      <dgm:t>
        <a:bodyPr/>
        <a:lstStyle/>
        <a:p>
          <a:r>
            <a:rPr lang="pt-BR" dirty="0"/>
            <a:t>Modelos de processo foram originalmente propostos para colocar ordem no caos estabelecido pelo processo de desenvolvimento de software.</a:t>
          </a:r>
        </a:p>
      </dgm:t>
    </dgm:pt>
    <dgm:pt modelId="{1718D009-DA95-4C28-9D1A-0CB3C91AFBE1}" type="parTrans" cxnId="{43B62844-4F52-46FE-AA38-F6F5BBA241B4}">
      <dgm:prSet/>
      <dgm:spPr/>
      <dgm:t>
        <a:bodyPr/>
        <a:lstStyle/>
        <a:p>
          <a:endParaRPr lang="pt-BR"/>
        </a:p>
      </dgm:t>
    </dgm:pt>
    <dgm:pt modelId="{03C00973-7515-4159-AEEF-BA49F6A0CA01}" type="sibTrans" cxnId="{43B62844-4F52-46FE-AA38-F6F5BBA241B4}">
      <dgm:prSet/>
      <dgm:spPr/>
      <dgm:t>
        <a:bodyPr/>
        <a:lstStyle/>
        <a:p>
          <a:endParaRPr lang="pt-BR"/>
        </a:p>
      </dgm:t>
    </dgm:pt>
    <dgm:pt modelId="{8B641F26-70BE-407E-8517-39BD3FF321E9}">
      <dgm:prSet phldrT="[Texto]"/>
      <dgm:spPr/>
      <dgm:t>
        <a:bodyPr/>
        <a:lstStyle/>
        <a:p>
          <a:r>
            <a:rPr lang="pt-BR" dirty="0"/>
            <a:t>Servem como um guia, mas não respondem a todos os problemas encontrados no processo de desenvolvimento. </a:t>
          </a:r>
        </a:p>
      </dgm:t>
    </dgm:pt>
    <dgm:pt modelId="{26DE194E-C2A2-4D38-9134-824DE7CF4B3E}" type="parTrans" cxnId="{60BA6DCA-254C-474B-9DD1-71C8CC8154CE}">
      <dgm:prSet/>
      <dgm:spPr/>
    </dgm:pt>
    <dgm:pt modelId="{2CE52733-824D-4CD2-9576-6E2854236F94}" type="sibTrans" cxnId="{60BA6DCA-254C-474B-9DD1-71C8CC8154CE}">
      <dgm:prSet/>
      <dgm:spPr/>
    </dgm:pt>
    <dgm:pt modelId="{C88873DB-14C3-43AE-9CA2-DC63F767B59D}">
      <dgm:prSet phldrT="[Texto]"/>
      <dgm:spPr/>
      <dgm:t>
        <a:bodyPr/>
        <a:lstStyle/>
        <a:p>
          <a:r>
            <a:rPr lang="pt-BR" dirty="0"/>
            <a:t>Guia</a:t>
          </a:r>
        </a:p>
      </dgm:t>
    </dgm:pt>
    <dgm:pt modelId="{3DEEA5DC-9416-4037-84AF-2C2547A3A5A4}" type="parTrans" cxnId="{F6F334A2-9E28-4BDF-BEA0-C627FC1AC5F6}">
      <dgm:prSet/>
      <dgm:spPr/>
    </dgm:pt>
    <dgm:pt modelId="{C197CDD7-4D7A-457C-8439-E8C29B71D2F9}" type="sibTrans" cxnId="{F6F334A2-9E28-4BDF-BEA0-C627FC1AC5F6}">
      <dgm:prSet/>
      <dgm:spPr/>
    </dgm:pt>
    <dgm:pt modelId="{1197D3BE-C061-424F-8CA9-11F139264110}" type="pres">
      <dgm:prSet presAssocID="{450B4D81-C06C-44C6-A293-8A361510FB4C}" presName="Name0" presStyleCnt="0">
        <dgm:presLayoutVars>
          <dgm:dir/>
          <dgm:animLvl val="lvl"/>
          <dgm:resizeHandles val="exact"/>
        </dgm:presLayoutVars>
      </dgm:prSet>
      <dgm:spPr/>
    </dgm:pt>
    <dgm:pt modelId="{6300B10A-77EE-4349-9E10-3A5697BC80B1}" type="pres">
      <dgm:prSet presAssocID="{6B161822-F4CB-45E7-9AC2-8E3F8E835A74}" presName="linNode" presStyleCnt="0"/>
      <dgm:spPr/>
    </dgm:pt>
    <dgm:pt modelId="{88810111-98F1-42E4-B0B7-CAE2F575AD2D}" type="pres">
      <dgm:prSet presAssocID="{6B161822-F4CB-45E7-9AC2-8E3F8E835A7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F5BF2D2-DE19-4BE8-B51F-09BAD4B78CA3}" type="pres">
      <dgm:prSet presAssocID="{6B161822-F4CB-45E7-9AC2-8E3F8E835A74}" presName="descendantText" presStyleLbl="alignAccFollowNode1" presStyleIdx="0" presStyleCnt="2">
        <dgm:presLayoutVars>
          <dgm:bulletEnabled val="1"/>
        </dgm:presLayoutVars>
      </dgm:prSet>
      <dgm:spPr/>
    </dgm:pt>
    <dgm:pt modelId="{EBC8F08A-97BA-42CE-97D1-F83F9BEEB14D}" type="pres">
      <dgm:prSet presAssocID="{236DF0AC-0893-44F0-81D9-4F14B8A1EEB2}" presName="sp" presStyleCnt="0"/>
      <dgm:spPr/>
    </dgm:pt>
    <dgm:pt modelId="{708265A0-265B-4A8E-AB97-1F62414480BD}" type="pres">
      <dgm:prSet presAssocID="{C88873DB-14C3-43AE-9CA2-DC63F767B59D}" presName="linNode" presStyleCnt="0"/>
      <dgm:spPr/>
    </dgm:pt>
    <dgm:pt modelId="{D67E0AB3-A54D-4FFA-A5E2-3DC1195483E2}" type="pres">
      <dgm:prSet presAssocID="{C88873DB-14C3-43AE-9CA2-DC63F767B59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9E5E1C4-94FF-4C60-B205-185736E09561}" type="pres">
      <dgm:prSet presAssocID="{C88873DB-14C3-43AE-9CA2-DC63F767B59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C003014-DD40-4426-A893-5C7D06E212AE}" type="presOf" srcId="{4F1CAF5A-8C58-464B-9A46-FFE37FC9184F}" destId="{EF5BF2D2-DE19-4BE8-B51F-09BAD4B78CA3}" srcOrd="0" destOrd="0" presId="urn:microsoft.com/office/officeart/2005/8/layout/vList5"/>
    <dgm:cxn modelId="{73858E32-7AF8-4A57-8AF7-A2AFA1DFE25F}" type="presOf" srcId="{8B641F26-70BE-407E-8517-39BD3FF321E9}" destId="{49E5E1C4-94FF-4C60-B205-185736E09561}" srcOrd="0" destOrd="0" presId="urn:microsoft.com/office/officeart/2005/8/layout/vList5"/>
    <dgm:cxn modelId="{43B62844-4F52-46FE-AA38-F6F5BBA241B4}" srcId="{6B161822-F4CB-45E7-9AC2-8E3F8E835A74}" destId="{4F1CAF5A-8C58-464B-9A46-FFE37FC9184F}" srcOrd="0" destOrd="0" parTransId="{1718D009-DA95-4C28-9D1A-0CB3C91AFBE1}" sibTransId="{03C00973-7515-4159-AEEF-BA49F6A0CA01}"/>
    <dgm:cxn modelId="{989FB470-76EE-440E-9D34-0070553F6CE9}" srcId="{450B4D81-C06C-44C6-A293-8A361510FB4C}" destId="{6B161822-F4CB-45E7-9AC2-8E3F8E835A74}" srcOrd="0" destOrd="0" parTransId="{B578B0AB-35B8-4C4C-AF8A-1CFD39D17293}" sibTransId="{236DF0AC-0893-44F0-81D9-4F14B8A1EEB2}"/>
    <dgm:cxn modelId="{70F9287E-5CD8-4755-84E5-FCEC7C489C7D}" type="presOf" srcId="{6B161822-F4CB-45E7-9AC2-8E3F8E835A74}" destId="{88810111-98F1-42E4-B0B7-CAE2F575AD2D}" srcOrd="0" destOrd="0" presId="urn:microsoft.com/office/officeart/2005/8/layout/vList5"/>
    <dgm:cxn modelId="{8ADADD85-9086-4258-BA08-880201B779F7}" type="presOf" srcId="{450B4D81-C06C-44C6-A293-8A361510FB4C}" destId="{1197D3BE-C061-424F-8CA9-11F139264110}" srcOrd="0" destOrd="0" presId="urn:microsoft.com/office/officeart/2005/8/layout/vList5"/>
    <dgm:cxn modelId="{F6F334A2-9E28-4BDF-BEA0-C627FC1AC5F6}" srcId="{450B4D81-C06C-44C6-A293-8A361510FB4C}" destId="{C88873DB-14C3-43AE-9CA2-DC63F767B59D}" srcOrd="1" destOrd="0" parTransId="{3DEEA5DC-9416-4037-84AF-2C2547A3A5A4}" sibTransId="{C197CDD7-4D7A-457C-8439-E8C29B71D2F9}"/>
    <dgm:cxn modelId="{60BA6DCA-254C-474B-9DD1-71C8CC8154CE}" srcId="{C88873DB-14C3-43AE-9CA2-DC63F767B59D}" destId="{8B641F26-70BE-407E-8517-39BD3FF321E9}" srcOrd="0" destOrd="0" parTransId="{26DE194E-C2A2-4D38-9134-824DE7CF4B3E}" sibTransId="{2CE52733-824D-4CD2-9576-6E2854236F94}"/>
    <dgm:cxn modelId="{C7EC1CF3-5E02-475E-9CAD-B57BF753752F}" type="presOf" srcId="{C88873DB-14C3-43AE-9CA2-DC63F767B59D}" destId="{D67E0AB3-A54D-4FFA-A5E2-3DC1195483E2}" srcOrd="0" destOrd="0" presId="urn:microsoft.com/office/officeart/2005/8/layout/vList5"/>
    <dgm:cxn modelId="{8F8B7525-95D2-4BA3-8648-EF318A46D9BB}" type="presParOf" srcId="{1197D3BE-C061-424F-8CA9-11F139264110}" destId="{6300B10A-77EE-4349-9E10-3A5697BC80B1}" srcOrd="0" destOrd="0" presId="urn:microsoft.com/office/officeart/2005/8/layout/vList5"/>
    <dgm:cxn modelId="{B24E5BA9-CD1E-4A8D-8C1A-8F405FD40870}" type="presParOf" srcId="{6300B10A-77EE-4349-9E10-3A5697BC80B1}" destId="{88810111-98F1-42E4-B0B7-CAE2F575AD2D}" srcOrd="0" destOrd="0" presId="urn:microsoft.com/office/officeart/2005/8/layout/vList5"/>
    <dgm:cxn modelId="{C139690B-C996-42D2-9895-FF3D02AE9754}" type="presParOf" srcId="{6300B10A-77EE-4349-9E10-3A5697BC80B1}" destId="{EF5BF2D2-DE19-4BE8-B51F-09BAD4B78CA3}" srcOrd="1" destOrd="0" presId="urn:microsoft.com/office/officeart/2005/8/layout/vList5"/>
    <dgm:cxn modelId="{1FC4FA1C-E6CA-48B3-8CBB-E2E08B6A3A7C}" type="presParOf" srcId="{1197D3BE-C061-424F-8CA9-11F139264110}" destId="{EBC8F08A-97BA-42CE-97D1-F83F9BEEB14D}" srcOrd="1" destOrd="0" presId="urn:microsoft.com/office/officeart/2005/8/layout/vList5"/>
    <dgm:cxn modelId="{5DF70398-6413-482E-8D70-BA8ABE0FE4D4}" type="presParOf" srcId="{1197D3BE-C061-424F-8CA9-11F139264110}" destId="{708265A0-265B-4A8E-AB97-1F62414480BD}" srcOrd="2" destOrd="0" presId="urn:microsoft.com/office/officeart/2005/8/layout/vList5"/>
    <dgm:cxn modelId="{1C9EF552-3A1F-4C12-8D77-33590E98AE38}" type="presParOf" srcId="{708265A0-265B-4A8E-AB97-1F62414480BD}" destId="{D67E0AB3-A54D-4FFA-A5E2-3DC1195483E2}" srcOrd="0" destOrd="0" presId="urn:microsoft.com/office/officeart/2005/8/layout/vList5"/>
    <dgm:cxn modelId="{C1C39DC5-9539-4729-8E94-817646F95D87}" type="presParOf" srcId="{708265A0-265B-4A8E-AB97-1F62414480BD}" destId="{49E5E1C4-94FF-4C60-B205-185736E095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BAB3B1-22D4-4F45-8810-E68F577B798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BFB1DAC-6907-41ED-B4B6-2873FEB5814D}">
      <dgm:prSet phldrT="[Texto]"/>
      <dgm:spPr/>
      <dgm:t>
        <a:bodyPr/>
        <a:lstStyle/>
        <a:p>
          <a:r>
            <a:rPr lang="pt-BR" dirty="0"/>
            <a:t>Modelo Sequencial Linear</a:t>
          </a:r>
        </a:p>
      </dgm:t>
    </dgm:pt>
    <dgm:pt modelId="{EA51A4AA-8D42-42E4-8642-231169331DA4}" type="parTrans" cxnId="{03EFB015-36AB-4834-8B3C-EAD02027F088}">
      <dgm:prSet/>
      <dgm:spPr/>
      <dgm:t>
        <a:bodyPr/>
        <a:lstStyle/>
        <a:p>
          <a:endParaRPr lang="pt-BR"/>
        </a:p>
      </dgm:t>
    </dgm:pt>
    <dgm:pt modelId="{8E85C8FF-6F3B-4BD2-9C09-602425E8BB8C}" type="sibTrans" cxnId="{03EFB015-36AB-4834-8B3C-EAD02027F088}">
      <dgm:prSet/>
      <dgm:spPr/>
      <dgm:t>
        <a:bodyPr/>
        <a:lstStyle/>
        <a:p>
          <a:endParaRPr lang="pt-BR"/>
        </a:p>
      </dgm:t>
    </dgm:pt>
    <dgm:pt modelId="{7FD8A5C7-9726-49D6-9AF7-E43C212D8E3E}">
      <dgm:prSet phldrT="[Texto]"/>
      <dgm:spPr/>
      <dgm:t>
        <a:bodyPr/>
        <a:lstStyle/>
        <a:p>
          <a:r>
            <a:rPr lang="pt-BR" dirty="0"/>
            <a:t>Supondo um projeto com prazo de entrega de 12 meses.</a:t>
          </a:r>
        </a:p>
      </dgm:t>
    </dgm:pt>
    <dgm:pt modelId="{68EBBEFC-D638-438F-85B8-4D82386102A2}" type="parTrans" cxnId="{1E75D5AD-5C1F-4847-B8B0-82B32C5393A7}">
      <dgm:prSet/>
      <dgm:spPr/>
      <dgm:t>
        <a:bodyPr/>
        <a:lstStyle/>
        <a:p>
          <a:endParaRPr lang="pt-BR"/>
        </a:p>
      </dgm:t>
    </dgm:pt>
    <dgm:pt modelId="{8735CAF5-335E-4B4D-AA6C-FF8C36DC78FC}" type="sibTrans" cxnId="{1E75D5AD-5C1F-4847-B8B0-82B32C5393A7}">
      <dgm:prSet/>
      <dgm:spPr/>
      <dgm:t>
        <a:bodyPr/>
        <a:lstStyle/>
        <a:p>
          <a:endParaRPr lang="pt-BR"/>
        </a:p>
      </dgm:t>
    </dgm:pt>
    <dgm:pt modelId="{D78F6C9E-0034-43F8-9173-F97DDA5B616D}" type="pres">
      <dgm:prSet presAssocID="{EEBAB3B1-22D4-4F45-8810-E68F577B7988}" presName="Name0" presStyleCnt="0">
        <dgm:presLayoutVars>
          <dgm:dir/>
          <dgm:animLvl val="lvl"/>
          <dgm:resizeHandles val="exact"/>
        </dgm:presLayoutVars>
      </dgm:prSet>
      <dgm:spPr/>
    </dgm:pt>
    <dgm:pt modelId="{C3BCB454-D8C4-44A7-AE79-ABE7449771C4}" type="pres">
      <dgm:prSet presAssocID="{2BFB1DAC-6907-41ED-B4B6-2873FEB5814D}" presName="linNode" presStyleCnt="0"/>
      <dgm:spPr/>
    </dgm:pt>
    <dgm:pt modelId="{BEBC4944-F0A4-4CCD-966D-79E6CD3D59A4}" type="pres">
      <dgm:prSet presAssocID="{2BFB1DAC-6907-41ED-B4B6-2873FEB5814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01A07CE6-59E1-4CB5-AFAC-B2827B92D0DB}" type="pres">
      <dgm:prSet presAssocID="{2BFB1DAC-6907-41ED-B4B6-2873FEB5814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BD36704-5369-47ED-AAD7-F836C4F0A378}" type="presOf" srcId="{2BFB1DAC-6907-41ED-B4B6-2873FEB5814D}" destId="{BEBC4944-F0A4-4CCD-966D-79E6CD3D59A4}" srcOrd="0" destOrd="0" presId="urn:microsoft.com/office/officeart/2005/8/layout/vList5"/>
    <dgm:cxn modelId="{03EFB015-36AB-4834-8B3C-EAD02027F088}" srcId="{EEBAB3B1-22D4-4F45-8810-E68F577B7988}" destId="{2BFB1DAC-6907-41ED-B4B6-2873FEB5814D}" srcOrd="0" destOrd="0" parTransId="{EA51A4AA-8D42-42E4-8642-231169331DA4}" sibTransId="{8E85C8FF-6F3B-4BD2-9C09-602425E8BB8C}"/>
    <dgm:cxn modelId="{B3E7DC72-86F9-4367-88D9-08D15B69D3A7}" type="presOf" srcId="{EEBAB3B1-22D4-4F45-8810-E68F577B7988}" destId="{D78F6C9E-0034-43F8-9173-F97DDA5B616D}" srcOrd="0" destOrd="0" presId="urn:microsoft.com/office/officeart/2005/8/layout/vList5"/>
    <dgm:cxn modelId="{1E75D5AD-5C1F-4847-B8B0-82B32C5393A7}" srcId="{2BFB1DAC-6907-41ED-B4B6-2873FEB5814D}" destId="{7FD8A5C7-9726-49D6-9AF7-E43C212D8E3E}" srcOrd="0" destOrd="0" parTransId="{68EBBEFC-D638-438F-85B8-4D82386102A2}" sibTransId="{8735CAF5-335E-4B4D-AA6C-FF8C36DC78FC}"/>
    <dgm:cxn modelId="{695243FB-9EB6-46E0-B094-A4825105A5C0}" type="presOf" srcId="{7FD8A5C7-9726-49D6-9AF7-E43C212D8E3E}" destId="{01A07CE6-59E1-4CB5-AFAC-B2827B92D0DB}" srcOrd="0" destOrd="0" presId="urn:microsoft.com/office/officeart/2005/8/layout/vList5"/>
    <dgm:cxn modelId="{AC670707-E360-4186-B84E-F55A78EEC71E}" type="presParOf" srcId="{D78F6C9E-0034-43F8-9173-F97DDA5B616D}" destId="{C3BCB454-D8C4-44A7-AE79-ABE7449771C4}" srcOrd="0" destOrd="0" presId="urn:microsoft.com/office/officeart/2005/8/layout/vList5"/>
    <dgm:cxn modelId="{7976457A-1F7A-4579-AF8B-146B4C4C6D28}" type="presParOf" srcId="{C3BCB454-D8C4-44A7-AE79-ABE7449771C4}" destId="{BEBC4944-F0A4-4CCD-966D-79E6CD3D59A4}" srcOrd="0" destOrd="0" presId="urn:microsoft.com/office/officeart/2005/8/layout/vList5"/>
    <dgm:cxn modelId="{FFD6A8B7-F577-420A-8B03-321FD842802D}" type="presParOf" srcId="{C3BCB454-D8C4-44A7-AE79-ABE7449771C4}" destId="{01A07CE6-59E1-4CB5-AFAC-B2827B92D0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D8A4F2-49D1-4B94-A9FD-D71CC5655CC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DB1A92-D807-496A-AE65-AAA1D4AB7D5D}">
      <dgm:prSet phldrT="[Texto]"/>
      <dgm:spPr/>
      <dgm:t>
        <a:bodyPr/>
        <a:lstStyle/>
        <a:p>
          <a:r>
            <a:rPr lang="pt-BR" dirty="0"/>
            <a:t>Agilidade</a:t>
          </a:r>
        </a:p>
      </dgm:t>
    </dgm:pt>
    <dgm:pt modelId="{B812C444-CBD8-4084-AF8F-7C70A33EA23D}" type="parTrans" cxnId="{7D8A4B84-9B12-493D-8AB2-7BF3A54C6370}">
      <dgm:prSet/>
      <dgm:spPr/>
      <dgm:t>
        <a:bodyPr/>
        <a:lstStyle/>
        <a:p>
          <a:endParaRPr lang="pt-BR"/>
        </a:p>
      </dgm:t>
    </dgm:pt>
    <dgm:pt modelId="{1AF74AC9-197F-4277-BBEF-2D31CBDFC97D}" type="sibTrans" cxnId="{7D8A4B84-9B12-493D-8AB2-7BF3A54C6370}">
      <dgm:prSet/>
      <dgm:spPr/>
      <dgm:t>
        <a:bodyPr/>
        <a:lstStyle/>
        <a:p>
          <a:endParaRPr lang="pt-BR"/>
        </a:p>
      </dgm:t>
    </dgm:pt>
    <dgm:pt modelId="{05A79E10-4DA1-4154-A3FE-12B0C6936135}">
      <dgm:prSet phldrT="[Texto]"/>
      <dgm:spPr/>
      <dgm:t>
        <a:bodyPr/>
        <a:lstStyle/>
        <a:p>
          <a:r>
            <a:rPr lang="pt-BR" dirty="0"/>
            <a:t>Atualmente o trabalho de software é executado em ritmo rápido.</a:t>
          </a:r>
        </a:p>
      </dgm:t>
    </dgm:pt>
    <dgm:pt modelId="{AFE38791-4A6D-46CA-8642-E3264ED64074}" type="parTrans" cxnId="{4034D352-2F28-4749-88A3-6C7AD21BE730}">
      <dgm:prSet/>
      <dgm:spPr/>
      <dgm:t>
        <a:bodyPr/>
        <a:lstStyle/>
        <a:p>
          <a:endParaRPr lang="pt-BR"/>
        </a:p>
      </dgm:t>
    </dgm:pt>
    <dgm:pt modelId="{15D53CD8-8A05-4CC5-8DAC-FF4EA347B9CA}" type="sibTrans" cxnId="{4034D352-2F28-4749-88A3-6C7AD21BE730}">
      <dgm:prSet/>
      <dgm:spPr/>
      <dgm:t>
        <a:bodyPr/>
        <a:lstStyle/>
        <a:p>
          <a:endParaRPr lang="pt-BR"/>
        </a:p>
      </dgm:t>
    </dgm:pt>
    <dgm:pt modelId="{EA0CEF7F-1978-4DBC-A2BD-B2FC103E96DA}">
      <dgm:prSet phldrT="[Texto]"/>
      <dgm:spPr/>
      <dgm:t>
        <a:bodyPr/>
        <a:lstStyle/>
        <a:p>
          <a:r>
            <a:rPr lang="pt-BR" dirty="0"/>
            <a:t>Mudanças frequentes</a:t>
          </a:r>
        </a:p>
      </dgm:t>
    </dgm:pt>
    <dgm:pt modelId="{8EB07704-9A18-4047-97C8-991CB6D20251}" type="parTrans" cxnId="{9958A668-BE51-4E35-B28D-3B2089726D9C}">
      <dgm:prSet/>
      <dgm:spPr/>
      <dgm:t>
        <a:bodyPr/>
        <a:lstStyle/>
        <a:p>
          <a:endParaRPr lang="pt-BR"/>
        </a:p>
      </dgm:t>
    </dgm:pt>
    <dgm:pt modelId="{A043264E-F1B0-48BD-84C6-BC2DD3011A23}" type="sibTrans" cxnId="{9958A668-BE51-4E35-B28D-3B2089726D9C}">
      <dgm:prSet/>
      <dgm:spPr/>
      <dgm:t>
        <a:bodyPr/>
        <a:lstStyle/>
        <a:p>
          <a:endParaRPr lang="pt-BR"/>
        </a:p>
      </dgm:t>
    </dgm:pt>
    <dgm:pt modelId="{B0F0D6D6-5AAC-458C-982E-ADABF7E7C806}">
      <dgm:prSet phldrT="[Texto]"/>
      <dgm:spPr/>
      <dgm:t>
        <a:bodyPr/>
        <a:lstStyle/>
        <a:p>
          <a:r>
            <a:rPr lang="pt-BR" dirty="0"/>
            <a:t>Sujeito a um volume sem fim de modificações.</a:t>
          </a:r>
        </a:p>
      </dgm:t>
    </dgm:pt>
    <dgm:pt modelId="{8642228E-02CB-4D70-A0E0-62734838A3C6}" type="parTrans" cxnId="{5B496F41-ABC8-4E61-853A-0A0915287001}">
      <dgm:prSet/>
      <dgm:spPr/>
      <dgm:t>
        <a:bodyPr/>
        <a:lstStyle/>
        <a:p>
          <a:endParaRPr lang="pt-BR"/>
        </a:p>
      </dgm:t>
    </dgm:pt>
    <dgm:pt modelId="{2C5E0874-D49D-4CA6-BFF2-DBD649894824}" type="sibTrans" cxnId="{5B496F41-ABC8-4E61-853A-0A0915287001}">
      <dgm:prSet/>
      <dgm:spPr/>
      <dgm:t>
        <a:bodyPr/>
        <a:lstStyle/>
        <a:p>
          <a:endParaRPr lang="pt-BR"/>
        </a:p>
      </dgm:t>
    </dgm:pt>
    <dgm:pt modelId="{FFF2282B-A9F6-48F0-80F2-C9E9FFA82CA8}">
      <dgm:prSet phldrT="[Texto]"/>
      <dgm:spPr/>
      <dgm:t>
        <a:bodyPr/>
        <a:lstStyle/>
        <a:p>
          <a:r>
            <a:rPr lang="pt-BR" dirty="0"/>
            <a:t>Pressão por prazos</a:t>
          </a:r>
        </a:p>
      </dgm:t>
    </dgm:pt>
    <dgm:pt modelId="{35443A58-4C9B-4061-B028-2C82CA1E6B58}" type="parTrans" cxnId="{663F421B-F1B9-4D18-B06B-23CEB4CBAFF7}">
      <dgm:prSet/>
      <dgm:spPr/>
      <dgm:t>
        <a:bodyPr/>
        <a:lstStyle/>
        <a:p>
          <a:endParaRPr lang="pt-BR"/>
        </a:p>
      </dgm:t>
    </dgm:pt>
    <dgm:pt modelId="{BF3A16DA-35BD-4682-8F60-757F1EF0B4F6}" type="sibTrans" cxnId="{663F421B-F1B9-4D18-B06B-23CEB4CBAFF7}">
      <dgm:prSet/>
      <dgm:spPr/>
      <dgm:t>
        <a:bodyPr/>
        <a:lstStyle/>
        <a:p>
          <a:endParaRPr lang="pt-BR"/>
        </a:p>
      </dgm:t>
    </dgm:pt>
    <dgm:pt modelId="{60D8C690-A9BD-4084-A466-829512A57365}">
      <dgm:prSet phldrT="[Texto]"/>
      <dgm:spPr/>
      <dgm:t>
        <a:bodyPr/>
        <a:lstStyle/>
        <a:p>
          <a:r>
            <a:rPr lang="pt-BR" dirty="0"/>
            <a:t>O aumento da demanda e a pressão por prazos exigiu novos modelos de processo para ajudar a reduzir o tempo de desenvolvimento.</a:t>
          </a:r>
        </a:p>
      </dgm:t>
    </dgm:pt>
    <dgm:pt modelId="{E01F4FF4-EACA-46C3-B521-3C0572890EBF}" type="parTrans" cxnId="{A1AD8294-C777-410C-B7F4-87CE0AD21B90}">
      <dgm:prSet/>
      <dgm:spPr/>
      <dgm:t>
        <a:bodyPr/>
        <a:lstStyle/>
        <a:p>
          <a:endParaRPr lang="pt-BR"/>
        </a:p>
      </dgm:t>
    </dgm:pt>
    <dgm:pt modelId="{A852FDEC-E8CB-4A78-A582-7384EDFFC452}" type="sibTrans" cxnId="{A1AD8294-C777-410C-B7F4-87CE0AD21B90}">
      <dgm:prSet/>
      <dgm:spPr/>
      <dgm:t>
        <a:bodyPr/>
        <a:lstStyle/>
        <a:p>
          <a:endParaRPr lang="pt-BR"/>
        </a:p>
      </dgm:t>
    </dgm:pt>
    <dgm:pt modelId="{90DB4522-8F13-4B9E-8880-20293674E9AB}">
      <dgm:prSet phldrT="[Texto]"/>
      <dgm:spPr/>
      <dgm:t>
        <a:bodyPr/>
        <a:lstStyle/>
        <a:p>
          <a:r>
            <a:rPr lang="pt-BR" dirty="0"/>
            <a:t>O modelo cascata é frequentemente inadequado para este tipo de trabalho.</a:t>
          </a:r>
        </a:p>
      </dgm:t>
    </dgm:pt>
    <dgm:pt modelId="{658A3E39-B621-40A1-B88A-64CEA77ECC33}" type="parTrans" cxnId="{3C975EAE-D119-457E-B7D2-F611AE7BCDBC}">
      <dgm:prSet/>
      <dgm:spPr/>
    </dgm:pt>
    <dgm:pt modelId="{3E236D40-6CBC-4B2B-A7C9-56F9945D7011}" type="sibTrans" cxnId="{3C975EAE-D119-457E-B7D2-F611AE7BCDBC}">
      <dgm:prSet/>
      <dgm:spPr/>
    </dgm:pt>
    <dgm:pt modelId="{579ABDDC-C050-45C0-B0E5-5C545984DF2A}" type="pres">
      <dgm:prSet presAssocID="{87D8A4F2-49D1-4B94-A9FD-D71CC5655CC5}" presName="Name0" presStyleCnt="0">
        <dgm:presLayoutVars>
          <dgm:dir/>
          <dgm:animLvl val="lvl"/>
          <dgm:resizeHandles val="exact"/>
        </dgm:presLayoutVars>
      </dgm:prSet>
      <dgm:spPr/>
    </dgm:pt>
    <dgm:pt modelId="{80867450-294B-4814-889E-7AF7722B6D13}" type="pres">
      <dgm:prSet presAssocID="{5CDB1A92-D807-496A-AE65-AAA1D4AB7D5D}" presName="linNode" presStyleCnt="0"/>
      <dgm:spPr/>
    </dgm:pt>
    <dgm:pt modelId="{66F3DDAE-B257-4C28-8150-7696292C4571}" type="pres">
      <dgm:prSet presAssocID="{5CDB1A92-D807-496A-AE65-AAA1D4AB7D5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89070F-7894-4A76-8EC6-3B60AA830F84}" type="pres">
      <dgm:prSet presAssocID="{5CDB1A92-D807-496A-AE65-AAA1D4AB7D5D}" presName="descendantText" presStyleLbl="alignAccFollowNode1" presStyleIdx="0" presStyleCnt="3">
        <dgm:presLayoutVars>
          <dgm:bulletEnabled val="1"/>
        </dgm:presLayoutVars>
      </dgm:prSet>
      <dgm:spPr/>
    </dgm:pt>
    <dgm:pt modelId="{A2478332-B3FF-4B74-A5A7-5E0327A12A30}" type="pres">
      <dgm:prSet presAssocID="{1AF74AC9-197F-4277-BBEF-2D31CBDFC97D}" presName="sp" presStyleCnt="0"/>
      <dgm:spPr/>
    </dgm:pt>
    <dgm:pt modelId="{CABFFBC3-F188-4B8D-8DA9-AA2848A414AB}" type="pres">
      <dgm:prSet presAssocID="{EA0CEF7F-1978-4DBC-A2BD-B2FC103E96DA}" presName="linNode" presStyleCnt="0"/>
      <dgm:spPr/>
    </dgm:pt>
    <dgm:pt modelId="{A12F4C6C-DAE0-4777-925E-F3000D087D20}" type="pres">
      <dgm:prSet presAssocID="{EA0CEF7F-1978-4DBC-A2BD-B2FC103E96D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35D086A-0CBF-4420-A75F-A7DF215A58E0}" type="pres">
      <dgm:prSet presAssocID="{EA0CEF7F-1978-4DBC-A2BD-B2FC103E96DA}" presName="descendantText" presStyleLbl="alignAccFollowNode1" presStyleIdx="1" presStyleCnt="3">
        <dgm:presLayoutVars>
          <dgm:bulletEnabled val="1"/>
        </dgm:presLayoutVars>
      </dgm:prSet>
      <dgm:spPr/>
    </dgm:pt>
    <dgm:pt modelId="{F719F7B2-5867-4E0F-8215-CB27424AF5AD}" type="pres">
      <dgm:prSet presAssocID="{A043264E-F1B0-48BD-84C6-BC2DD3011A23}" presName="sp" presStyleCnt="0"/>
      <dgm:spPr/>
    </dgm:pt>
    <dgm:pt modelId="{EF2EAC1F-98CB-4059-9709-B3FAD67EF195}" type="pres">
      <dgm:prSet presAssocID="{FFF2282B-A9F6-48F0-80F2-C9E9FFA82CA8}" presName="linNode" presStyleCnt="0"/>
      <dgm:spPr/>
    </dgm:pt>
    <dgm:pt modelId="{6E33DB06-D4D4-46CB-B3F9-C2DCC334FA67}" type="pres">
      <dgm:prSet presAssocID="{FFF2282B-A9F6-48F0-80F2-C9E9FFA82CA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97E2D2A-6680-42A4-9877-A2A550F577EF}" type="pres">
      <dgm:prSet presAssocID="{FFF2282B-A9F6-48F0-80F2-C9E9FFA82C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494820E-FEE0-49DA-AAEF-033D578E969F}" type="presOf" srcId="{FFF2282B-A9F6-48F0-80F2-C9E9FFA82CA8}" destId="{6E33DB06-D4D4-46CB-B3F9-C2DCC334FA67}" srcOrd="0" destOrd="0" presId="urn:microsoft.com/office/officeart/2005/8/layout/vList5"/>
    <dgm:cxn modelId="{663F421B-F1B9-4D18-B06B-23CEB4CBAFF7}" srcId="{87D8A4F2-49D1-4B94-A9FD-D71CC5655CC5}" destId="{FFF2282B-A9F6-48F0-80F2-C9E9FFA82CA8}" srcOrd="2" destOrd="0" parTransId="{35443A58-4C9B-4061-B028-2C82CA1E6B58}" sibTransId="{BF3A16DA-35BD-4682-8F60-757F1EF0B4F6}"/>
    <dgm:cxn modelId="{4F26203F-214C-4674-9957-06387FE0F2BF}" type="presOf" srcId="{60D8C690-A9BD-4084-A466-829512A57365}" destId="{B97E2D2A-6680-42A4-9877-A2A550F577EF}" srcOrd="0" destOrd="0" presId="urn:microsoft.com/office/officeart/2005/8/layout/vList5"/>
    <dgm:cxn modelId="{5B496F41-ABC8-4E61-853A-0A0915287001}" srcId="{EA0CEF7F-1978-4DBC-A2BD-B2FC103E96DA}" destId="{B0F0D6D6-5AAC-458C-982E-ADABF7E7C806}" srcOrd="0" destOrd="0" parTransId="{8642228E-02CB-4D70-A0E0-62734838A3C6}" sibTransId="{2C5E0874-D49D-4CA6-BFF2-DBD649894824}"/>
    <dgm:cxn modelId="{6D2B1A46-B402-4102-AF16-FEAFB087F3B3}" type="presOf" srcId="{05A79E10-4DA1-4154-A3FE-12B0C6936135}" destId="{9789070F-7894-4A76-8EC6-3B60AA830F84}" srcOrd="0" destOrd="0" presId="urn:microsoft.com/office/officeart/2005/8/layout/vList5"/>
    <dgm:cxn modelId="{9958A668-BE51-4E35-B28D-3B2089726D9C}" srcId="{87D8A4F2-49D1-4B94-A9FD-D71CC5655CC5}" destId="{EA0CEF7F-1978-4DBC-A2BD-B2FC103E96DA}" srcOrd="1" destOrd="0" parTransId="{8EB07704-9A18-4047-97C8-991CB6D20251}" sibTransId="{A043264E-F1B0-48BD-84C6-BC2DD3011A23}"/>
    <dgm:cxn modelId="{4034D352-2F28-4749-88A3-6C7AD21BE730}" srcId="{5CDB1A92-D807-496A-AE65-AAA1D4AB7D5D}" destId="{05A79E10-4DA1-4154-A3FE-12B0C6936135}" srcOrd="0" destOrd="0" parTransId="{AFE38791-4A6D-46CA-8642-E3264ED64074}" sibTransId="{15D53CD8-8A05-4CC5-8DAC-FF4EA347B9CA}"/>
    <dgm:cxn modelId="{D303E852-4035-40FF-BDBC-5152F5B0D62B}" type="presOf" srcId="{EA0CEF7F-1978-4DBC-A2BD-B2FC103E96DA}" destId="{A12F4C6C-DAE0-4777-925E-F3000D087D20}" srcOrd="0" destOrd="0" presId="urn:microsoft.com/office/officeart/2005/8/layout/vList5"/>
    <dgm:cxn modelId="{DE0C4653-B266-49B6-B1AA-EAB62E219F88}" type="presOf" srcId="{87D8A4F2-49D1-4B94-A9FD-D71CC5655CC5}" destId="{579ABDDC-C050-45C0-B0E5-5C545984DF2A}" srcOrd="0" destOrd="0" presId="urn:microsoft.com/office/officeart/2005/8/layout/vList5"/>
    <dgm:cxn modelId="{C2B0B87C-8F1B-4151-BBB9-FFAF6905FA35}" type="presOf" srcId="{90DB4522-8F13-4B9E-8880-20293674E9AB}" destId="{535D086A-0CBF-4420-A75F-A7DF215A58E0}" srcOrd="0" destOrd="1" presId="urn:microsoft.com/office/officeart/2005/8/layout/vList5"/>
    <dgm:cxn modelId="{E2E55C82-33FF-432C-A861-0ABE565AE2C0}" type="presOf" srcId="{5CDB1A92-D807-496A-AE65-AAA1D4AB7D5D}" destId="{66F3DDAE-B257-4C28-8150-7696292C4571}" srcOrd="0" destOrd="0" presId="urn:microsoft.com/office/officeart/2005/8/layout/vList5"/>
    <dgm:cxn modelId="{7D8A4B84-9B12-493D-8AB2-7BF3A54C6370}" srcId="{87D8A4F2-49D1-4B94-A9FD-D71CC5655CC5}" destId="{5CDB1A92-D807-496A-AE65-AAA1D4AB7D5D}" srcOrd="0" destOrd="0" parTransId="{B812C444-CBD8-4084-AF8F-7C70A33EA23D}" sibTransId="{1AF74AC9-197F-4277-BBEF-2D31CBDFC97D}"/>
    <dgm:cxn modelId="{A1AD8294-C777-410C-B7F4-87CE0AD21B90}" srcId="{FFF2282B-A9F6-48F0-80F2-C9E9FFA82CA8}" destId="{60D8C690-A9BD-4084-A466-829512A57365}" srcOrd="0" destOrd="0" parTransId="{E01F4FF4-EACA-46C3-B521-3C0572890EBF}" sibTransId="{A852FDEC-E8CB-4A78-A582-7384EDFFC452}"/>
    <dgm:cxn modelId="{3C975EAE-D119-457E-B7D2-F611AE7BCDBC}" srcId="{EA0CEF7F-1978-4DBC-A2BD-B2FC103E96DA}" destId="{90DB4522-8F13-4B9E-8880-20293674E9AB}" srcOrd="1" destOrd="0" parTransId="{658A3E39-B621-40A1-B88A-64CEA77ECC33}" sibTransId="{3E236D40-6CBC-4B2B-A7C9-56F9945D7011}"/>
    <dgm:cxn modelId="{C2E69FCF-9D72-4586-B92A-1C6F79AF0328}" type="presOf" srcId="{B0F0D6D6-5AAC-458C-982E-ADABF7E7C806}" destId="{535D086A-0CBF-4420-A75F-A7DF215A58E0}" srcOrd="0" destOrd="0" presId="urn:microsoft.com/office/officeart/2005/8/layout/vList5"/>
    <dgm:cxn modelId="{80A603E0-D4DC-49CB-BFE2-9D1567417F24}" type="presParOf" srcId="{579ABDDC-C050-45C0-B0E5-5C545984DF2A}" destId="{80867450-294B-4814-889E-7AF7722B6D13}" srcOrd="0" destOrd="0" presId="urn:microsoft.com/office/officeart/2005/8/layout/vList5"/>
    <dgm:cxn modelId="{114D750E-16B3-472E-865D-BFA1E441F0B7}" type="presParOf" srcId="{80867450-294B-4814-889E-7AF7722B6D13}" destId="{66F3DDAE-B257-4C28-8150-7696292C4571}" srcOrd="0" destOrd="0" presId="urn:microsoft.com/office/officeart/2005/8/layout/vList5"/>
    <dgm:cxn modelId="{4A24E703-A5CC-473E-BBAB-188AD8D3D671}" type="presParOf" srcId="{80867450-294B-4814-889E-7AF7722B6D13}" destId="{9789070F-7894-4A76-8EC6-3B60AA830F84}" srcOrd="1" destOrd="0" presId="urn:microsoft.com/office/officeart/2005/8/layout/vList5"/>
    <dgm:cxn modelId="{0F93FA1B-BA80-4961-8AE3-3EF57F177C1D}" type="presParOf" srcId="{579ABDDC-C050-45C0-B0E5-5C545984DF2A}" destId="{A2478332-B3FF-4B74-A5A7-5E0327A12A30}" srcOrd="1" destOrd="0" presId="urn:microsoft.com/office/officeart/2005/8/layout/vList5"/>
    <dgm:cxn modelId="{3866DCCA-6FC2-482B-BF76-CBC9B8329521}" type="presParOf" srcId="{579ABDDC-C050-45C0-B0E5-5C545984DF2A}" destId="{CABFFBC3-F188-4B8D-8DA9-AA2848A414AB}" srcOrd="2" destOrd="0" presId="urn:microsoft.com/office/officeart/2005/8/layout/vList5"/>
    <dgm:cxn modelId="{F02F2503-D484-4B49-AB39-8589DE2D2ED9}" type="presParOf" srcId="{CABFFBC3-F188-4B8D-8DA9-AA2848A414AB}" destId="{A12F4C6C-DAE0-4777-925E-F3000D087D20}" srcOrd="0" destOrd="0" presId="urn:microsoft.com/office/officeart/2005/8/layout/vList5"/>
    <dgm:cxn modelId="{EBCF19ED-39E0-4648-B241-74923B755D78}" type="presParOf" srcId="{CABFFBC3-F188-4B8D-8DA9-AA2848A414AB}" destId="{535D086A-0CBF-4420-A75F-A7DF215A58E0}" srcOrd="1" destOrd="0" presId="urn:microsoft.com/office/officeart/2005/8/layout/vList5"/>
    <dgm:cxn modelId="{1A834B8B-8E0E-4FE6-93E9-826FA09F7F48}" type="presParOf" srcId="{579ABDDC-C050-45C0-B0E5-5C545984DF2A}" destId="{F719F7B2-5867-4E0F-8215-CB27424AF5AD}" srcOrd="3" destOrd="0" presId="urn:microsoft.com/office/officeart/2005/8/layout/vList5"/>
    <dgm:cxn modelId="{E47007B0-493B-47EF-BDB0-F2670C7615D9}" type="presParOf" srcId="{579ABDDC-C050-45C0-B0E5-5C545984DF2A}" destId="{EF2EAC1F-98CB-4059-9709-B3FAD67EF195}" srcOrd="4" destOrd="0" presId="urn:microsoft.com/office/officeart/2005/8/layout/vList5"/>
    <dgm:cxn modelId="{14D481C7-8AE9-49F7-8B0F-C466F5F32272}" type="presParOf" srcId="{EF2EAC1F-98CB-4059-9709-B3FAD67EF195}" destId="{6E33DB06-D4D4-46CB-B3F9-C2DCC334FA67}" srcOrd="0" destOrd="0" presId="urn:microsoft.com/office/officeart/2005/8/layout/vList5"/>
    <dgm:cxn modelId="{6D4701A4-F747-4DAB-A886-8E3992D98C13}" type="presParOf" srcId="{EF2EAC1F-98CB-4059-9709-B3FAD67EF195}" destId="{B97E2D2A-6680-42A4-9877-A2A550F577E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D8A4F2-49D1-4B94-A9FD-D71CC5655CC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DB1A92-D807-496A-AE65-AAA1D4AB7D5D}">
      <dgm:prSet phldrT="[Texto]"/>
      <dgm:spPr/>
      <dgm:t>
        <a:bodyPr/>
        <a:lstStyle/>
        <a:p>
          <a:r>
            <a:rPr lang="pt-BR" dirty="0"/>
            <a:t>Iterações</a:t>
          </a:r>
        </a:p>
      </dgm:t>
    </dgm:pt>
    <dgm:pt modelId="{B812C444-CBD8-4084-AF8F-7C70A33EA23D}" type="parTrans" cxnId="{7D8A4B84-9B12-493D-8AB2-7BF3A54C6370}">
      <dgm:prSet/>
      <dgm:spPr/>
      <dgm:t>
        <a:bodyPr/>
        <a:lstStyle/>
        <a:p>
          <a:endParaRPr lang="pt-BR"/>
        </a:p>
      </dgm:t>
    </dgm:pt>
    <dgm:pt modelId="{1AF74AC9-197F-4277-BBEF-2D31CBDFC97D}" type="sibTrans" cxnId="{7D8A4B84-9B12-493D-8AB2-7BF3A54C6370}">
      <dgm:prSet/>
      <dgm:spPr/>
      <dgm:t>
        <a:bodyPr/>
        <a:lstStyle/>
        <a:p>
          <a:endParaRPr lang="pt-BR"/>
        </a:p>
      </dgm:t>
    </dgm:pt>
    <dgm:pt modelId="{05A79E10-4DA1-4154-A3FE-12B0C6936135}">
      <dgm:prSet phldrT="[Texto]"/>
      <dgm:spPr/>
      <dgm:t>
        <a:bodyPr/>
        <a:lstStyle/>
        <a:p>
          <a:r>
            <a:rPr lang="pt-BR" dirty="0"/>
            <a:t>No desenvolvimento iterativo incremental, o sistema, como está especificado na documentação de requisitos é dividido em subsistemas por funcionalidades. </a:t>
          </a:r>
        </a:p>
      </dgm:t>
    </dgm:pt>
    <dgm:pt modelId="{AFE38791-4A6D-46CA-8642-E3264ED64074}" type="parTrans" cxnId="{4034D352-2F28-4749-88A3-6C7AD21BE730}">
      <dgm:prSet/>
      <dgm:spPr/>
      <dgm:t>
        <a:bodyPr/>
        <a:lstStyle/>
        <a:p>
          <a:endParaRPr lang="pt-BR"/>
        </a:p>
      </dgm:t>
    </dgm:pt>
    <dgm:pt modelId="{15D53CD8-8A05-4CC5-8DAC-FF4EA347B9CA}" type="sibTrans" cxnId="{4034D352-2F28-4749-88A3-6C7AD21BE730}">
      <dgm:prSet/>
      <dgm:spPr/>
      <dgm:t>
        <a:bodyPr/>
        <a:lstStyle/>
        <a:p>
          <a:endParaRPr lang="pt-BR"/>
        </a:p>
      </dgm:t>
    </dgm:pt>
    <dgm:pt modelId="{EA0CEF7F-1978-4DBC-A2BD-B2FC103E96DA}">
      <dgm:prSet phldrT="[Texto]"/>
      <dgm:spPr/>
      <dgm:t>
        <a:bodyPr/>
        <a:lstStyle/>
        <a:p>
          <a:r>
            <a:rPr lang="pt-BR" i="1" dirty="0"/>
            <a:t>Feedback </a:t>
          </a:r>
          <a:r>
            <a:rPr lang="pt-BR" dirty="0"/>
            <a:t>frequente</a:t>
          </a:r>
        </a:p>
      </dgm:t>
    </dgm:pt>
    <dgm:pt modelId="{8EB07704-9A18-4047-97C8-991CB6D20251}" type="parTrans" cxnId="{9958A668-BE51-4E35-B28D-3B2089726D9C}">
      <dgm:prSet/>
      <dgm:spPr/>
      <dgm:t>
        <a:bodyPr/>
        <a:lstStyle/>
        <a:p>
          <a:endParaRPr lang="pt-BR"/>
        </a:p>
      </dgm:t>
    </dgm:pt>
    <dgm:pt modelId="{A043264E-F1B0-48BD-84C6-BC2DD3011A23}" type="sibTrans" cxnId="{9958A668-BE51-4E35-B28D-3B2089726D9C}">
      <dgm:prSet/>
      <dgm:spPr/>
      <dgm:t>
        <a:bodyPr/>
        <a:lstStyle/>
        <a:p>
          <a:endParaRPr lang="pt-BR"/>
        </a:p>
      </dgm:t>
    </dgm:pt>
    <dgm:pt modelId="{B0F0D6D6-5AAC-458C-982E-ADABF7E7C806}">
      <dgm:prSet phldrT="[Texto]"/>
      <dgm:spPr/>
      <dgm:t>
        <a:bodyPr/>
        <a:lstStyle/>
        <a:p>
          <a:r>
            <a:rPr lang="pt-BR" dirty="0"/>
            <a:t>As versões são definidas, começando por um pequeno subsistema funcional e mais funcionalidades são adicionadas a cada versão. </a:t>
          </a:r>
        </a:p>
      </dgm:t>
    </dgm:pt>
    <dgm:pt modelId="{8642228E-02CB-4D70-A0E0-62734838A3C6}" type="parTrans" cxnId="{5B496F41-ABC8-4E61-853A-0A0915287001}">
      <dgm:prSet/>
      <dgm:spPr/>
      <dgm:t>
        <a:bodyPr/>
        <a:lstStyle/>
        <a:p>
          <a:endParaRPr lang="pt-BR"/>
        </a:p>
      </dgm:t>
    </dgm:pt>
    <dgm:pt modelId="{2C5E0874-D49D-4CA6-BFF2-DBD649894824}" type="sibTrans" cxnId="{5B496F41-ABC8-4E61-853A-0A0915287001}">
      <dgm:prSet/>
      <dgm:spPr/>
      <dgm:t>
        <a:bodyPr/>
        <a:lstStyle/>
        <a:p>
          <a:endParaRPr lang="pt-BR"/>
        </a:p>
      </dgm:t>
    </dgm:pt>
    <dgm:pt modelId="{579ABDDC-C050-45C0-B0E5-5C545984DF2A}" type="pres">
      <dgm:prSet presAssocID="{87D8A4F2-49D1-4B94-A9FD-D71CC5655CC5}" presName="Name0" presStyleCnt="0">
        <dgm:presLayoutVars>
          <dgm:dir/>
          <dgm:animLvl val="lvl"/>
          <dgm:resizeHandles val="exact"/>
        </dgm:presLayoutVars>
      </dgm:prSet>
      <dgm:spPr/>
    </dgm:pt>
    <dgm:pt modelId="{80867450-294B-4814-889E-7AF7722B6D13}" type="pres">
      <dgm:prSet presAssocID="{5CDB1A92-D807-496A-AE65-AAA1D4AB7D5D}" presName="linNode" presStyleCnt="0"/>
      <dgm:spPr/>
    </dgm:pt>
    <dgm:pt modelId="{66F3DDAE-B257-4C28-8150-7696292C4571}" type="pres">
      <dgm:prSet presAssocID="{5CDB1A92-D807-496A-AE65-AAA1D4AB7D5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789070F-7894-4A76-8EC6-3B60AA830F84}" type="pres">
      <dgm:prSet presAssocID="{5CDB1A92-D807-496A-AE65-AAA1D4AB7D5D}" presName="descendantText" presStyleLbl="alignAccFollowNode1" presStyleIdx="0" presStyleCnt="2">
        <dgm:presLayoutVars>
          <dgm:bulletEnabled val="1"/>
        </dgm:presLayoutVars>
      </dgm:prSet>
      <dgm:spPr/>
    </dgm:pt>
    <dgm:pt modelId="{A2478332-B3FF-4B74-A5A7-5E0327A12A30}" type="pres">
      <dgm:prSet presAssocID="{1AF74AC9-197F-4277-BBEF-2D31CBDFC97D}" presName="sp" presStyleCnt="0"/>
      <dgm:spPr/>
    </dgm:pt>
    <dgm:pt modelId="{CABFFBC3-F188-4B8D-8DA9-AA2848A414AB}" type="pres">
      <dgm:prSet presAssocID="{EA0CEF7F-1978-4DBC-A2BD-B2FC103E96DA}" presName="linNode" presStyleCnt="0"/>
      <dgm:spPr/>
    </dgm:pt>
    <dgm:pt modelId="{A12F4C6C-DAE0-4777-925E-F3000D087D20}" type="pres">
      <dgm:prSet presAssocID="{EA0CEF7F-1978-4DBC-A2BD-B2FC103E96D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35D086A-0CBF-4420-A75F-A7DF215A58E0}" type="pres">
      <dgm:prSet presAssocID="{EA0CEF7F-1978-4DBC-A2BD-B2FC103E96D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C9C1602-6AAB-4A33-8929-EB67EDA62310}" type="presOf" srcId="{87D8A4F2-49D1-4B94-A9FD-D71CC5655CC5}" destId="{579ABDDC-C050-45C0-B0E5-5C545984DF2A}" srcOrd="0" destOrd="0" presId="urn:microsoft.com/office/officeart/2005/8/layout/vList5"/>
    <dgm:cxn modelId="{016C6230-A2E8-4C83-A67A-106AC560C1CC}" type="presOf" srcId="{5CDB1A92-D807-496A-AE65-AAA1D4AB7D5D}" destId="{66F3DDAE-B257-4C28-8150-7696292C4571}" srcOrd="0" destOrd="0" presId="urn:microsoft.com/office/officeart/2005/8/layout/vList5"/>
    <dgm:cxn modelId="{5B496F41-ABC8-4E61-853A-0A0915287001}" srcId="{EA0CEF7F-1978-4DBC-A2BD-B2FC103E96DA}" destId="{B0F0D6D6-5AAC-458C-982E-ADABF7E7C806}" srcOrd="0" destOrd="0" parTransId="{8642228E-02CB-4D70-A0E0-62734838A3C6}" sibTransId="{2C5E0874-D49D-4CA6-BFF2-DBD649894824}"/>
    <dgm:cxn modelId="{9958A668-BE51-4E35-B28D-3B2089726D9C}" srcId="{87D8A4F2-49D1-4B94-A9FD-D71CC5655CC5}" destId="{EA0CEF7F-1978-4DBC-A2BD-B2FC103E96DA}" srcOrd="1" destOrd="0" parTransId="{8EB07704-9A18-4047-97C8-991CB6D20251}" sibTransId="{A043264E-F1B0-48BD-84C6-BC2DD3011A23}"/>
    <dgm:cxn modelId="{AB0A4C6C-1E50-4E2F-8B6F-D1B668C56D11}" type="presOf" srcId="{EA0CEF7F-1978-4DBC-A2BD-B2FC103E96DA}" destId="{A12F4C6C-DAE0-4777-925E-F3000D087D20}" srcOrd="0" destOrd="0" presId="urn:microsoft.com/office/officeart/2005/8/layout/vList5"/>
    <dgm:cxn modelId="{4034D352-2F28-4749-88A3-6C7AD21BE730}" srcId="{5CDB1A92-D807-496A-AE65-AAA1D4AB7D5D}" destId="{05A79E10-4DA1-4154-A3FE-12B0C6936135}" srcOrd="0" destOrd="0" parTransId="{AFE38791-4A6D-46CA-8642-E3264ED64074}" sibTransId="{15D53CD8-8A05-4CC5-8DAC-FF4EA347B9CA}"/>
    <dgm:cxn modelId="{7D8A4B84-9B12-493D-8AB2-7BF3A54C6370}" srcId="{87D8A4F2-49D1-4B94-A9FD-D71CC5655CC5}" destId="{5CDB1A92-D807-496A-AE65-AAA1D4AB7D5D}" srcOrd="0" destOrd="0" parTransId="{B812C444-CBD8-4084-AF8F-7C70A33EA23D}" sibTransId="{1AF74AC9-197F-4277-BBEF-2D31CBDFC97D}"/>
    <dgm:cxn modelId="{B8633C93-5729-44A3-8F47-7452766B098C}" type="presOf" srcId="{B0F0D6D6-5AAC-458C-982E-ADABF7E7C806}" destId="{535D086A-0CBF-4420-A75F-A7DF215A58E0}" srcOrd="0" destOrd="0" presId="urn:microsoft.com/office/officeart/2005/8/layout/vList5"/>
    <dgm:cxn modelId="{FA41CBEC-3ABA-4AB2-8502-093F40074E4F}" type="presOf" srcId="{05A79E10-4DA1-4154-A3FE-12B0C6936135}" destId="{9789070F-7894-4A76-8EC6-3B60AA830F84}" srcOrd="0" destOrd="0" presId="urn:microsoft.com/office/officeart/2005/8/layout/vList5"/>
    <dgm:cxn modelId="{F3B9AF94-EA39-45B0-9C86-F899A43F0417}" type="presParOf" srcId="{579ABDDC-C050-45C0-B0E5-5C545984DF2A}" destId="{80867450-294B-4814-889E-7AF7722B6D13}" srcOrd="0" destOrd="0" presId="urn:microsoft.com/office/officeart/2005/8/layout/vList5"/>
    <dgm:cxn modelId="{BA748EAF-9A1B-41DB-8144-FF617F71EE62}" type="presParOf" srcId="{80867450-294B-4814-889E-7AF7722B6D13}" destId="{66F3DDAE-B257-4C28-8150-7696292C4571}" srcOrd="0" destOrd="0" presId="urn:microsoft.com/office/officeart/2005/8/layout/vList5"/>
    <dgm:cxn modelId="{9E2CD928-ACB4-4788-9DCF-B4275FE7E860}" type="presParOf" srcId="{80867450-294B-4814-889E-7AF7722B6D13}" destId="{9789070F-7894-4A76-8EC6-3B60AA830F84}" srcOrd="1" destOrd="0" presId="urn:microsoft.com/office/officeart/2005/8/layout/vList5"/>
    <dgm:cxn modelId="{CE0E5B3C-6526-4D9E-9C8D-3BAF63C9F554}" type="presParOf" srcId="{579ABDDC-C050-45C0-B0E5-5C545984DF2A}" destId="{A2478332-B3FF-4B74-A5A7-5E0327A12A30}" srcOrd="1" destOrd="0" presId="urn:microsoft.com/office/officeart/2005/8/layout/vList5"/>
    <dgm:cxn modelId="{5C4D945B-1362-48BF-A191-64DB6AC2C3A6}" type="presParOf" srcId="{579ABDDC-C050-45C0-B0E5-5C545984DF2A}" destId="{CABFFBC3-F188-4B8D-8DA9-AA2848A414AB}" srcOrd="2" destOrd="0" presId="urn:microsoft.com/office/officeart/2005/8/layout/vList5"/>
    <dgm:cxn modelId="{A9FB0420-A00C-4BDC-A87C-643C6247DE30}" type="presParOf" srcId="{CABFFBC3-F188-4B8D-8DA9-AA2848A414AB}" destId="{A12F4C6C-DAE0-4777-925E-F3000D087D20}" srcOrd="0" destOrd="0" presId="urn:microsoft.com/office/officeart/2005/8/layout/vList5"/>
    <dgm:cxn modelId="{1D291F10-2BE1-490B-83BD-5E370E7C5AC1}" type="presParOf" srcId="{CABFFBC3-F188-4B8D-8DA9-AA2848A414AB}" destId="{535D086A-0CBF-4420-A75F-A7DF215A58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6C345A-6536-47D1-8BC7-B94B6684026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F7A1B3A-1858-4DCB-A7EA-AE8CFCF1FA2A}">
      <dgm:prSet phldrT="[Texto]"/>
      <dgm:spPr/>
      <dgm:t>
        <a:bodyPr/>
        <a:lstStyle/>
        <a:p>
          <a:r>
            <a:rPr lang="pt-BR" dirty="0"/>
            <a:t>Abordagem</a:t>
          </a:r>
        </a:p>
      </dgm:t>
    </dgm:pt>
    <dgm:pt modelId="{52A41962-1994-4B4C-BEF4-B5E3530AFDD6}" type="parTrans" cxnId="{BDC6E06F-9E5F-4A30-B79D-F135BFF22996}">
      <dgm:prSet/>
      <dgm:spPr/>
      <dgm:t>
        <a:bodyPr/>
        <a:lstStyle/>
        <a:p>
          <a:endParaRPr lang="pt-BR"/>
        </a:p>
      </dgm:t>
    </dgm:pt>
    <dgm:pt modelId="{785C7B93-F396-4DA2-B7C0-86D66B104BF1}" type="sibTrans" cxnId="{BDC6E06F-9E5F-4A30-B79D-F135BFF22996}">
      <dgm:prSet/>
      <dgm:spPr/>
      <dgm:t>
        <a:bodyPr/>
        <a:lstStyle/>
        <a:p>
          <a:endParaRPr lang="pt-BR"/>
        </a:p>
      </dgm:t>
    </dgm:pt>
    <dgm:pt modelId="{09CC0F0B-74DF-49BF-8FB1-C8420F221E86}">
      <dgm:prSet phldrT="[Texto]"/>
      <dgm:spPr/>
      <dgm:t>
        <a:bodyPr/>
        <a:lstStyle/>
        <a:p>
          <a:r>
            <a:rPr lang="pt-BR" dirty="0"/>
            <a:t>Combina elementos do modelo cascata aplicado de maneira iterativa.</a:t>
          </a:r>
        </a:p>
      </dgm:t>
    </dgm:pt>
    <dgm:pt modelId="{E65CDC0A-D64A-4476-B947-19400CA106B9}" type="parTrans" cxnId="{21B80C61-31B8-4C9F-ACF7-A6720739058E}">
      <dgm:prSet/>
      <dgm:spPr/>
      <dgm:t>
        <a:bodyPr/>
        <a:lstStyle/>
        <a:p>
          <a:endParaRPr lang="pt-BR"/>
        </a:p>
      </dgm:t>
    </dgm:pt>
    <dgm:pt modelId="{BEAF4F12-C89B-48B0-B296-2695A6605909}" type="sibTrans" cxnId="{21B80C61-31B8-4C9F-ACF7-A6720739058E}">
      <dgm:prSet/>
      <dgm:spPr/>
      <dgm:t>
        <a:bodyPr/>
        <a:lstStyle/>
        <a:p>
          <a:endParaRPr lang="pt-BR"/>
        </a:p>
      </dgm:t>
    </dgm:pt>
    <dgm:pt modelId="{45DB3F79-5B68-43ED-BE67-D87D8B0BE0DA}" type="pres">
      <dgm:prSet presAssocID="{586C345A-6536-47D1-8BC7-B94B6684026E}" presName="Name0" presStyleCnt="0">
        <dgm:presLayoutVars>
          <dgm:dir/>
          <dgm:animLvl val="lvl"/>
          <dgm:resizeHandles val="exact"/>
        </dgm:presLayoutVars>
      </dgm:prSet>
      <dgm:spPr/>
    </dgm:pt>
    <dgm:pt modelId="{4CC0C130-BB81-46BA-9582-3FA58F3CD57F}" type="pres">
      <dgm:prSet presAssocID="{2F7A1B3A-1858-4DCB-A7EA-AE8CFCF1FA2A}" presName="linNode" presStyleCnt="0"/>
      <dgm:spPr/>
    </dgm:pt>
    <dgm:pt modelId="{48C558A9-B0CE-4BA0-A8CF-68C27DDD37EA}" type="pres">
      <dgm:prSet presAssocID="{2F7A1B3A-1858-4DCB-A7EA-AE8CFCF1FA2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7AE39AE-B715-4B4E-885E-4D72441502F8}" type="pres">
      <dgm:prSet presAssocID="{2F7A1B3A-1858-4DCB-A7EA-AE8CFCF1FA2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1B80C61-31B8-4C9F-ACF7-A6720739058E}" srcId="{2F7A1B3A-1858-4DCB-A7EA-AE8CFCF1FA2A}" destId="{09CC0F0B-74DF-49BF-8FB1-C8420F221E86}" srcOrd="0" destOrd="0" parTransId="{E65CDC0A-D64A-4476-B947-19400CA106B9}" sibTransId="{BEAF4F12-C89B-48B0-B296-2695A6605909}"/>
    <dgm:cxn modelId="{80B9496B-386B-4735-80D4-8484D216DDE2}" type="presOf" srcId="{09CC0F0B-74DF-49BF-8FB1-C8420F221E86}" destId="{77AE39AE-B715-4B4E-885E-4D72441502F8}" srcOrd="0" destOrd="0" presId="urn:microsoft.com/office/officeart/2005/8/layout/vList5"/>
    <dgm:cxn modelId="{BDC6E06F-9E5F-4A30-B79D-F135BFF22996}" srcId="{586C345A-6536-47D1-8BC7-B94B6684026E}" destId="{2F7A1B3A-1858-4DCB-A7EA-AE8CFCF1FA2A}" srcOrd="0" destOrd="0" parTransId="{52A41962-1994-4B4C-BEF4-B5E3530AFDD6}" sibTransId="{785C7B93-F396-4DA2-B7C0-86D66B104BF1}"/>
    <dgm:cxn modelId="{E58FEFD1-0D1A-43E2-B07B-E4C95A252969}" type="presOf" srcId="{586C345A-6536-47D1-8BC7-B94B6684026E}" destId="{45DB3F79-5B68-43ED-BE67-D87D8B0BE0DA}" srcOrd="0" destOrd="0" presId="urn:microsoft.com/office/officeart/2005/8/layout/vList5"/>
    <dgm:cxn modelId="{49AA93F7-1592-4C48-A7F5-246C83A38773}" type="presOf" srcId="{2F7A1B3A-1858-4DCB-A7EA-AE8CFCF1FA2A}" destId="{48C558A9-B0CE-4BA0-A8CF-68C27DDD37EA}" srcOrd="0" destOrd="0" presId="urn:microsoft.com/office/officeart/2005/8/layout/vList5"/>
    <dgm:cxn modelId="{85754DA6-94B7-4864-AAE8-56479D94F35D}" type="presParOf" srcId="{45DB3F79-5B68-43ED-BE67-D87D8B0BE0DA}" destId="{4CC0C130-BB81-46BA-9582-3FA58F3CD57F}" srcOrd="0" destOrd="0" presId="urn:microsoft.com/office/officeart/2005/8/layout/vList5"/>
    <dgm:cxn modelId="{6D4D4990-D4B7-4B7C-9991-92D177574A0E}" type="presParOf" srcId="{4CC0C130-BB81-46BA-9582-3FA58F3CD57F}" destId="{48C558A9-B0CE-4BA0-A8CF-68C27DDD37EA}" srcOrd="0" destOrd="0" presId="urn:microsoft.com/office/officeart/2005/8/layout/vList5"/>
    <dgm:cxn modelId="{53CA114E-B345-48FB-83CC-C20AAE5B5DCE}" type="presParOf" srcId="{4CC0C130-BB81-46BA-9582-3FA58F3CD57F}" destId="{77AE39AE-B715-4B4E-885E-4D72441502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E1D4E5-003E-4CD1-9AB7-1DE412D335E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F6C658-F2AA-464E-BEEE-179B3E24FA0D}">
      <dgm:prSet phldrT="[Texto]"/>
      <dgm:spPr/>
      <dgm:t>
        <a:bodyPr/>
        <a:lstStyle/>
        <a:p>
          <a:r>
            <a:rPr lang="pt-BR" dirty="0"/>
            <a:t>Iteração</a:t>
          </a:r>
        </a:p>
      </dgm:t>
    </dgm:pt>
    <dgm:pt modelId="{22530960-232F-4E8D-A631-AEA40C725F6E}" type="parTrans" cxnId="{0E85CFC4-EB7E-44DD-93C7-F53BC39C5983}">
      <dgm:prSet/>
      <dgm:spPr/>
      <dgm:t>
        <a:bodyPr/>
        <a:lstStyle/>
        <a:p>
          <a:endParaRPr lang="pt-BR"/>
        </a:p>
      </dgm:t>
    </dgm:pt>
    <dgm:pt modelId="{ACF92CBC-2FAC-484F-BAD5-3A8C82F66F7B}" type="sibTrans" cxnId="{0E85CFC4-EB7E-44DD-93C7-F53BC39C5983}">
      <dgm:prSet/>
      <dgm:spPr/>
      <dgm:t>
        <a:bodyPr/>
        <a:lstStyle/>
        <a:p>
          <a:endParaRPr lang="pt-BR"/>
        </a:p>
      </dgm:t>
    </dgm:pt>
    <dgm:pt modelId="{02FDEB87-7FB1-4824-AA86-24915F8CE0E8}">
      <dgm:prSet phldrT="[Texto]"/>
      <dgm:spPr/>
      <dgm:t>
        <a:bodyPr/>
        <a:lstStyle/>
        <a:p>
          <a:r>
            <a:rPr lang="pt-BR" dirty="0"/>
            <a:t>Produz software funcional diferentemente do modelo tradicional.</a:t>
          </a:r>
        </a:p>
      </dgm:t>
    </dgm:pt>
    <dgm:pt modelId="{04174C30-3D74-4FC3-9156-597B78AD67A1}" type="parTrans" cxnId="{F8890050-015A-474E-B195-B768F2605C50}">
      <dgm:prSet/>
      <dgm:spPr/>
      <dgm:t>
        <a:bodyPr/>
        <a:lstStyle/>
        <a:p>
          <a:endParaRPr lang="pt-BR"/>
        </a:p>
      </dgm:t>
    </dgm:pt>
    <dgm:pt modelId="{435B5028-F530-4165-882C-943BB4C33A79}" type="sibTrans" cxnId="{F8890050-015A-474E-B195-B768F2605C50}">
      <dgm:prSet/>
      <dgm:spPr/>
      <dgm:t>
        <a:bodyPr/>
        <a:lstStyle/>
        <a:p>
          <a:endParaRPr lang="pt-BR"/>
        </a:p>
      </dgm:t>
    </dgm:pt>
    <dgm:pt modelId="{84F30788-C514-4244-A3F4-C4B58B87F933}">
      <dgm:prSet phldrT="[Texto]"/>
      <dgm:spPr/>
      <dgm:t>
        <a:bodyPr/>
        <a:lstStyle/>
        <a:p>
          <a:r>
            <a:rPr lang="pt-BR" dirty="0"/>
            <a:t>Verificação a cada etapa</a:t>
          </a:r>
        </a:p>
      </dgm:t>
    </dgm:pt>
    <dgm:pt modelId="{43709ECE-2A0D-4337-A72E-09DC1FD0D7A6}" type="parTrans" cxnId="{2F4E4701-0E15-4EE4-8BA0-49DE303466E1}">
      <dgm:prSet/>
      <dgm:spPr/>
      <dgm:t>
        <a:bodyPr/>
        <a:lstStyle/>
        <a:p>
          <a:endParaRPr lang="pt-BR"/>
        </a:p>
      </dgm:t>
    </dgm:pt>
    <dgm:pt modelId="{F5045532-D6C9-472D-A0B5-57FC797922F8}" type="sibTrans" cxnId="{2F4E4701-0E15-4EE4-8BA0-49DE303466E1}">
      <dgm:prSet/>
      <dgm:spPr/>
      <dgm:t>
        <a:bodyPr/>
        <a:lstStyle/>
        <a:p>
          <a:endParaRPr lang="pt-BR"/>
        </a:p>
      </dgm:t>
    </dgm:pt>
    <dgm:pt modelId="{29972CEE-60A3-4D75-9ECC-07C9D1456CA8}">
      <dgm:prSet phldrT="[Texto]"/>
      <dgm:spPr/>
      <dgm:t>
        <a:bodyPr/>
        <a:lstStyle/>
        <a:p>
          <a:r>
            <a:rPr lang="pt-BR" dirty="0"/>
            <a:t>Obter confirmação do cliente.</a:t>
          </a:r>
        </a:p>
      </dgm:t>
    </dgm:pt>
    <dgm:pt modelId="{22FC372D-A67F-416D-A463-CA50B298BA58}" type="parTrans" cxnId="{80D5B5BC-C230-4C8B-BD16-8A7CAB1028C1}">
      <dgm:prSet/>
      <dgm:spPr/>
      <dgm:t>
        <a:bodyPr/>
        <a:lstStyle/>
        <a:p>
          <a:endParaRPr lang="pt-BR"/>
        </a:p>
      </dgm:t>
    </dgm:pt>
    <dgm:pt modelId="{A1DCCD79-D65A-468B-97EB-78AB6E6A6D2E}" type="sibTrans" cxnId="{80D5B5BC-C230-4C8B-BD16-8A7CAB1028C1}">
      <dgm:prSet/>
      <dgm:spPr/>
      <dgm:t>
        <a:bodyPr/>
        <a:lstStyle/>
        <a:p>
          <a:endParaRPr lang="pt-BR"/>
        </a:p>
      </dgm:t>
    </dgm:pt>
    <dgm:pt modelId="{00406466-A85F-4EB7-9FA5-994AD109BBAB}">
      <dgm:prSet phldrT="[Texto]"/>
      <dgm:spPr/>
      <dgm:t>
        <a:bodyPr/>
        <a:lstStyle/>
        <a:p>
          <a:r>
            <a:rPr lang="pt-BR" dirty="0" err="1"/>
            <a:t>Mini-projeto</a:t>
          </a:r>
          <a:endParaRPr lang="pt-BR" dirty="0"/>
        </a:p>
      </dgm:t>
    </dgm:pt>
    <dgm:pt modelId="{8D7E499C-CFFA-474E-B271-F58F0196700F}" type="parTrans" cxnId="{7EA46853-9FBE-4289-A3AB-4650E721247C}">
      <dgm:prSet/>
      <dgm:spPr/>
      <dgm:t>
        <a:bodyPr/>
        <a:lstStyle/>
        <a:p>
          <a:endParaRPr lang="pt-BR"/>
        </a:p>
      </dgm:t>
    </dgm:pt>
    <dgm:pt modelId="{CD34BF04-AB19-4D27-86EC-A572C4D6F9E5}" type="sibTrans" cxnId="{7EA46853-9FBE-4289-A3AB-4650E721247C}">
      <dgm:prSet/>
      <dgm:spPr/>
      <dgm:t>
        <a:bodyPr/>
        <a:lstStyle/>
        <a:p>
          <a:endParaRPr lang="pt-BR"/>
        </a:p>
      </dgm:t>
    </dgm:pt>
    <dgm:pt modelId="{24DA93A9-0AF1-4154-A580-1B9D43D61979}">
      <dgm:prSet phldrT="[Texto]"/>
      <dgm:spPr/>
      <dgm:t>
        <a:bodyPr/>
        <a:lstStyle/>
        <a:p>
          <a:r>
            <a:rPr lang="pt-BR" dirty="0"/>
            <a:t>Cada iteração é um </a:t>
          </a:r>
          <a:r>
            <a:rPr lang="pt-BR" dirty="0" err="1"/>
            <a:t>mini-projeto</a:t>
          </a:r>
          <a:r>
            <a:rPr lang="pt-BR" dirty="0"/>
            <a:t>.</a:t>
          </a:r>
        </a:p>
      </dgm:t>
    </dgm:pt>
    <dgm:pt modelId="{A3526CB9-9DA3-49DA-AC9C-C236BA8C2D25}" type="parTrans" cxnId="{AA04AC14-0C86-4D9F-8619-CE50CBABD01A}">
      <dgm:prSet/>
      <dgm:spPr/>
      <dgm:t>
        <a:bodyPr/>
        <a:lstStyle/>
        <a:p>
          <a:endParaRPr lang="pt-BR"/>
        </a:p>
      </dgm:t>
    </dgm:pt>
    <dgm:pt modelId="{30B7AEBD-CDBB-407A-8E39-9AF80144E1EC}" type="sibTrans" cxnId="{AA04AC14-0C86-4D9F-8619-CE50CBABD01A}">
      <dgm:prSet/>
      <dgm:spPr/>
      <dgm:t>
        <a:bodyPr/>
        <a:lstStyle/>
        <a:p>
          <a:endParaRPr lang="pt-BR"/>
        </a:p>
      </dgm:t>
    </dgm:pt>
    <dgm:pt modelId="{E9CF5D85-228A-4EEE-A16C-9FC74F1E46B8}" type="pres">
      <dgm:prSet presAssocID="{11E1D4E5-003E-4CD1-9AB7-1DE412D335EB}" presName="Name0" presStyleCnt="0">
        <dgm:presLayoutVars>
          <dgm:dir/>
          <dgm:animLvl val="lvl"/>
          <dgm:resizeHandles val="exact"/>
        </dgm:presLayoutVars>
      </dgm:prSet>
      <dgm:spPr/>
    </dgm:pt>
    <dgm:pt modelId="{77B328EB-5C4C-495E-9143-20C2AB1E4D5D}" type="pres">
      <dgm:prSet presAssocID="{87F6C658-F2AA-464E-BEEE-179B3E24FA0D}" presName="linNode" presStyleCnt="0"/>
      <dgm:spPr/>
    </dgm:pt>
    <dgm:pt modelId="{50CA0817-ED66-491B-AAD8-EEA89C4DB3D7}" type="pres">
      <dgm:prSet presAssocID="{87F6C658-F2AA-464E-BEEE-179B3E24FA0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E523ABE-721B-4E83-B940-625B04245371}" type="pres">
      <dgm:prSet presAssocID="{87F6C658-F2AA-464E-BEEE-179B3E24FA0D}" presName="descendantText" presStyleLbl="alignAccFollowNode1" presStyleIdx="0" presStyleCnt="3">
        <dgm:presLayoutVars>
          <dgm:bulletEnabled val="1"/>
        </dgm:presLayoutVars>
      </dgm:prSet>
      <dgm:spPr/>
    </dgm:pt>
    <dgm:pt modelId="{1B2DC9DC-4CF2-449B-B0CF-28847968FB55}" type="pres">
      <dgm:prSet presAssocID="{ACF92CBC-2FAC-484F-BAD5-3A8C82F66F7B}" presName="sp" presStyleCnt="0"/>
      <dgm:spPr/>
    </dgm:pt>
    <dgm:pt modelId="{93DA4C7F-4AA3-429F-A898-04A33FAC30ED}" type="pres">
      <dgm:prSet presAssocID="{84F30788-C514-4244-A3F4-C4B58B87F933}" presName="linNode" presStyleCnt="0"/>
      <dgm:spPr/>
    </dgm:pt>
    <dgm:pt modelId="{78F97EF5-66E2-42B2-8F85-B0EE56E6B696}" type="pres">
      <dgm:prSet presAssocID="{84F30788-C514-4244-A3F4-C4B58B87F93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87CAF6A-1614-411E-991D-848C7AF16F17}" type="pres">
      <dgm:prSet presAssocID="{84F30788-C514-4244-A3F4-C4B58B87F933}" presName="descendantText" presStyleLbl="alignAccFollowNode1" presStyleIdx="1" presStyleCnt="3">
        <dgm:presLayoutVars>
          <dgm:bulletEnabled val="1"/>
        </dgm:presLayoutVars>
      </dgm:prSet>
      <dgm:spPr/>
    </dgm:pt>
    <dgm:pt modelId="{20386308-B81C-4022-BEB6-1232D672825D}" type="pres">
      <dgm:prSet presAssocID="{F5045532-D6C9-472D-A0B5-57FC797922F8}" presName="sp" presStyleCnt="0"/>
      <dgm:spPr/>
    </dgm:pt>
    <dgm:pt modelId="{4EFFDD1F-F6FE-4AF6-823D-CA666356956B}" type="pres">
      <dgm:prSet presAssocID="{00406466-A85F-4EB7-9FA5-994AD109BBAB}" presName="linNode" presStyleCnt="0"/>
      <dgm:spPr/>
    </dgm:pt>
    <dgm:pt modelId="{75AD1F71-7278-491A-A534-4804835B531D}" type="pres">
      <dgm:prSet presAssocID="{00406466-A85F-4EB7-9FA5-994AD109BBA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E3BD012-FCE3-491F-AFF0-7FC2FF3EB69A}" type="pres">
      <dgm:prSet presAssocID="{00406466-A85F-4EB7-9FA5-994AD109BBA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F4E4701-0E15-4EE4-8BA0-49DE303466E1}" srcId="{11E1D4E5-003E-4CD1-9AB7-1DE412D335EB}" destId="{84F30788-C514-4244-A3F4-C4B58B87F933}" srcOrd="1" destOrd="0" parTransId="{43709ECE-2A0D-4337-A72E-09DC1FD0D7A6}" sibTransId="{F5045532-D6C9-472D-A0B5-57FC797922F8}"/>
    <dgm:cxn modelId="{AA04AC14-0C86-4D9F-8619-CE50CBABD01A}" srcId="{00406466-A85F-4EB7-9FA5-994AD109BBAB}" destId="{24DA93A9-0AF1-4154-A580-1B9D43D61979}" srcOrd="0" destOrd="0" parTransId="{A3526CB9-9DA3-49DA-AC9C-C236BA8C2D25}" sibTransId="{30B7AEBD-CDBB-407A-8E39-9AF80144E1EC}"/>
    <dgm:cxn modelId="{376E4F29-FB65-482B-921F-003D4DBA34F8}" type="presOf" srcId="{24DA93A9-0AF1-4154-A580-1B9D43D61979}" destId="{0E3BD012-FCE3-491F-AFF0-7FC2FF3EB69A}" srcOrd="0" destOrd="0" presId="urn:microsoft.com/office/officeart/2005/8/layout/vList5"/>
    <dgm:cxn modelId="{F8890050-015A-474E-B195-B768F2605C50}" srcId="{87F6C658-F2AA-464E-BEEE-179B3E24FA0D}" destId="{02FDEB87-7FB1-4824-AA86-24915F8CE0E8}" srcOrd="0" destOrd="0" parTransId="{04174C30-3D74-4FC3-9156-597B78AD67A1}" sibTransId="{435B5028-F530-4165-882C-943BB4C33A79}"/>
    <dgm:cxn modelId="{E9FC2973-3FBE-4EF6-A181-868D56748933}" type="presOf" srcId="{29972CEE-60A3-4D75-9ECC-07C9D1456CA8}" destId="{387CAF6A-1614-411E-991D-848C7AF16F17}" srcOrd="0" destOrd="0" presId="urn:microsoft.com/office/officeart/2005/8/layout/vList5"/>
    <dgm:cxn modelId="{7EA46853-9FBE-4289-A3AB-4650E721247C}" srcId="{11E1D4E5-003E-4CD1-9AB7-1DE412D335EB}" destId="{00406466-A85F-4EB7-9FA5-994AD109BBAB}" srcOrd="2" destOrd="0" parTransId="{8D7E499C-CFFA-474E-B271-F58F0196700F}" sibTransId="{CD34BF04-AB19-4D27-86EC-A572C4D6F9E5}"/>
    <dgm:cxn modelId="{E3003B7F-1713-4BC0-B678-F6E5567CCF2B}" type="presOf" srcId="{00406466-A85F-4EB7-9FA5-994AD109BBAB}" destId="{75AD1F71-7278-491A-A534-4804835B531D}" srcOrd="0" destOrd="0" presId="urn:microsoft.com/office/officeart/2005/8/layout/vList5"/>
    <dgm:cxn modelId="{B455BBAE-3038-4BBE-9C24-5A3D60435CA5}" type="presOf" srcId="{87F6C658-F2AA-464E-BEEE-179B3E24FA0D}" destId="{50CA0817-ED66-491B-AAD8-EEA89C4DB3D7}" srcOrd="0" destOrd="0" presId="urn:microsoft.com/office/officeart/2005/8/layout/vList5"/>
    <dgm:cxn modelId="{80D5B5BC-C230-4C8B-BD16-8A7CAB1028C1}" srcId="{84F30788-C514-4244-A3F4-C4B58B87F933}" destId="{29972CEE-60A3-4D75-9ECC-07C9D1456CA8}" srcOrd="0" destOrd="0" parTransId="{22FC372D-A67F-416D-A463-CA50B298BA58}" sibTransId="{A1DCCD79-D65A-468B-97EB-78AB6E6A6D2E}"/>
    <dgm:cxn modelId="{0E85CFC4-EB7E-44DD-93C7-F53BC39C5983}" srcId="{11E1D4E5-003E-4CD1-9AB7-1DE412D335EB}" destId="{87F6C658-F2AA-464E-BEEE-179B3E24FA0D}" srcOrd="0" destOrd="0" parTransId="{22530960-232F-4E8D-A631-AEA40C725F6E}" sibTransId="{ACF92CBC-2FAC-484F-BAD5-3A8C82F66F7B}"/>
    <dgm:cxn modelId="{30AE1FE1-1EB6-461B-90CC-E0B790D8C764}" type="presOf" srcId="{11E1D4E5-003E-4CD1-9AB7-1DE412D335EB}" destId="{E9CF5D85-228A-4EEE-A16C-9FC74F1E46B8}" srcOrd="0" destOrd="0" presId="urn:microsoft.com/office/officeart/2005/8/layout/vList5"/>
    <dgm:cxn modelId="{773859E2-DD0D-4FC4-A836-F2A55BF2978F}" type="presOf" srcId="{84F30788-C514-4244-A3F4-C4B58B87F933}" destId="{78F97EF5-66E2-42B2-8F85-B0EE56E6B696}" srcOrd="0" destOrd="0" presId="urn:microsoft.com/office/officeart/2005/8/layout/vList5"/>
    <dgm:cxn modelId="{F02181F2-85F4-408E-9027-F3A5C3D33A7B}" type="presOf" srcId="{02FDEB87-7FB1-4824-AA86-24915F8CE0E8}" destId="{BE523ABE-721B-4E83-B940-625B04245371}" srcOrd="0" destOrd="0" presId="urn:microsoft.com/office/officeart/2005/8/layout/vList5"/>
    <dgm:cxn modelId="{49264C0C-DFF3-4A5C-B6A1-784DB91A1E49}" type="presParOf" srcId="{E9CF5D85-228A-4EEE-A16C-9FC74F1E46B8}" destId="{77B328EB-5C4C-495E-9143-20C2AB1E4D5D}" srcOrd="0" destOrd="0" presId="urn:microsoft.com/office/officeart/2005/8/layout/vList5"/>
    <dgm:cxn modelId="{F6138598-91D0-43EE-99C4-DACD50A94572}" type="presParOf" srcId="{77B328EB-5C4C-495E-9143-20C2AB1E4D5D}" destId="{50CA0817-ED66-491B-AAD8-EEA89C4DB3D7}" srcOrd="0" destOrd="0" presId="urn:microsoft.com/office/officeart/2005/8/layout/vList5"/>
    <dgm:cxn modelId="{91502A9C-1BF8-4E4B-88CC-9C8F0E4B25F1}" type="presParOf" srcId="{77B328EB-5C4C-495E-9143-20C2AB1E4D5D}" destId="{BE523ABE-721B-4E83-B940-625B04245371}" srcOrd="1" destOrd="0" presId="urn:microsoft.com/office/officeart/2005/8/layout/vList5"/>
    <dgm:cxn modelId="{EFC504FB-69F3-426A-9AF7-D80EDD92B980}" type="presParOf" srcId="{E9CF5D85-228A-4EEE-A16C-9FC74F1E46B8}" destId="{1B2DC9DC-4CF2-449B-B0CF-28847968FB55}" srcOrd="1" destOrd="0" presId="urn:microsoft.com/office/officeart/2005/8/layout/vList5"/>
    <dgm:cxn modelId="{3AF14385-5466-4128-B500-A3E9A6070A63}" type="presParOf" srcId="{E9CF5D85-228A-4EEE-A16C-9FC74F1E46B8}" destId="{93DA4C7F-4AA3-429F-A898-04A33FAC30ED}" srcOrd="2" destOrd="0" presId="urn:microsoft.com/office/officeart/2005/8/layout/vList5"/>
    <dgm:cxn modelId="{5C8BC39C-6931-46C5-A5EE-2D1DC7911FAC}" type="presParOf" srcId="{93DA4C7F-4AA3-429F-A898-04A33FAC30ED}" destId="{78F97EF5-66E2-42B2-8F85-B0EE56E6B696}" srcOrd="0" destOrd="0" presId="urn:microsoft.com/office/officeart/2005/8/layout/vList5"/>
    <dgm:cxn modelId="{250E1BE6-5763-4DDB-8839-01BE06875D4E}" type="presParOf" srcId="{93DA4C7F-4AA3-429F-A898-04A33FAC30ED}" destId="{387CAF6A-1614-411E-991D-848C7AF16F17}" srcOrd="1" destOrd="0" presId="urn:microsoft.com/office/officeart/2005/8/layout/vList5"/>
    <dgm:cxn modelId="{CB0905B8-9058-43B9-AB53-CED9914BE784}" type="presParOf" srcId="{E9CF5D85-228A-4EEE-A16C-9FC74F1E46B8}" destId="{20386308-B81C-4022-BEB6-1232D672825D}" srcOrd="3" destOrd="0" presId="urn:microsoft.com/office/officeart/2005/8/layout/vList5"/>
    <dgm:cxn modelId="{048286EA-D6CA-4809-911A-A715747D4B1F}" type="presParOf" srcId="{E9CF5D85-228A-4EEE-A16C-9FC74F1E46B8}" destId="{4EFFDD1F-F6FE-4AF6-823D-CA666356956B}" srcOrd="4" destOrd="0" presId="urn:microsoft.com/office/officeart/2005/8/layout/vList5"/>
    <dgm:cxn modelId="{5B54638C-46A9-489B-A4DD-50889B33F92B}" type="presParOf" srcId="{4EFFDD1F-F6FE-4AF6-823D-CA666356956B}" destId="{75AD1F71-7278-491A-A534-4804835B531D}" srcOrd="0" destOrd="0" presId="urn:microsoft.com/office/officeart/2005/8/layout/vList5"/>
    <dgm:cxn modelId="{894F9BE9-C026-4013-917F-9CEA35618FB3}" type="presParOf" srcId="{4EFFDD1F-F6FE-4AF6-823D-CA666356956B}" destId="{0E3BD012-FCE3-491F-AFF0-7FC2FF3EB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BF2D2-DE19-4BE8-B51F-09BAD4B78CA3}">
      <dsp:nvSpPr>
        <dsp:cNvPr id="0" name=""/>
        <dsp:cNvSpPr/>
      </dsp:nvSpPr>
      <dsp:spPr>
        <a:xfrm rot="5400000">
          <a:off x="4713034" y="-1529550"/>
          <a:ext cx="176618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Modelos de processo foram originalmente propostos para colocar ordem no caos estabelecido pelo processo de desenvolvimento de software.</a:t>
          </a:r>
        </a:p>
      </dsp:txBody>
      <dsp:txXfrm rot="-5400000">
        <a:off x="2962655" y="307047"/>
        <a:ext cx="5180726" cy="1593750"/>
      </dsp:txXfrm>
    </dsp:sp>
    <dsp:sp modelId="{88810111-98F1-42E4-B0B7-CAE2F575AD2D}">
      <dsp:nvSpPr>
        <dsp:cNvPr id="0" name=""/>
        <dsp:cNvSpPr/>
      </dsp:nvSpPr>
      <dsp:spPr>
        <a:xfrm>
          <a:off x="0" y="55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Modelos de Processo</a:t>
          </a:r>
        </a:p>
      </dsp:txBody>
      <dsp:txXfrm>
        <a:off x="107773" y="107828"/>
        <a:ext cx="2747110" cy="1992186"/>
      </dsp:txXfrm>
    </dsp:sp>
    <dsp:sp modelId="{49E5E1C4-94FF-4C60-B205-185736E09561}">
      <dsp:nvSpPr>
        <dsp:cNvPr id="0" name=""/>
        <dsp:cNvSpPr/>
      </dsp:nvSpPr>
      <dsp:spPr>
        <a:xfrm rot="5400000">
          <a:off x="4713034" y="788569"/>
          <a:ext cx="176618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Servem como um guia, mas não respondem a todos os problemas encontrados no processo de desenvolvimento. </a:t>
          </a:r>
        </a:p>
      </dsp:txBody>
      <dsp:txXfrm rot="-5400000">
        <a:off x="2962655" y="2625166"/>
        <a:ext cx="5180726" cy="1593750"/>
      </dsp:txXfrm>
    </dsp:sp>
    <dsp:sp modelId="{D67E0AB3-A54D-4FFA-A5E2-3DC1195483E2}">
      <dsp:nvSpPr>
        <dsp:cNvPr id="0" name=""/>
        <dsp:cNvSpPr/>
      </dsp:nvSpPr>
      <dsp:spPr>
        <a:xfrm>
          <a:off x="0" y="2318174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Guia</a:t>
          </a:r>
        </a:p>
      </dsp:txBody>
      <dsp:txXfrm>
        <a:off x="107773" y="2425947"/>
        <a:ext cx="2747110" cy="199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07CE6-59E1-4CB5-AFAC-B2827B92D0DB}">
      <dsp:nvSpPr>
        <dsp:cNvPr id="0" name=""/>
        <dsp:cNvSpPr/>
      </dsp:nvSpPr>
      <dsp:spPr>
        <a:xfrm rot="5400000">
          <a:off x="5095034" y="-2007104"/>
          <a:ext cx="1002188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Supondo um projeto com prazo de entrega de 12 meses.</a:t>
          </a:r>
        </a:p>
      </dsp:txBody>
      <dsp:txXfrm rot="-5400000">
        <a:off x="2962657" y="174196"/>
        <a:ext cx="5218021" cy="904342"/>
      </dsp:txXfrm>
    </dsp:sp>
    <dsp:sp modelId="{BEBC4944-F0A4-4CCD-966D-79E6CD3D59A4}">
      <dsp:nvSpPr>
        <dsp:cNvPr id="0" name=""/>
        <dsp:cNvSpPr/>
      </dsp:nvSpPr>
      <dsp:spPr>
        <a:xfrm>
          <a:off x="0" y="0"/>
          <a:ext cx="2962656" cy="1252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Modelo Sequencial Linear</a:t>
          </a:r>
        </a:p>
      </dsp:txBody>
      <dsp:txXfrm>
        <a:off x="61153" y="61153"/>
        <a:ext cx="2840350" cy="1130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9070F-7894-4A76-8EC6-3B60AA830F84}">
      <dsp:nvSpPr>
        <dsp:cNvPr id="0" name=""/>
        <dsp:cNvSpPr/>
      </dsp:nvSpPr>
      <dsp:spPr>
        <a:xfrm rot="5400000">
          <a:off x="5012703" y="-190198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Atualmente o trabalho de software é executado em ritmo rápido.</a:t>
          </a:r>
        </a:p>
      </dsp:txBody>
      <dsp:txXfrm rot="-5400000">
        <a:off x="2962656" y="205028"/>
        <a:ext cx="5209983" cy="1052927"/>
      </dsp:txXfrm>
    </dsp:sp>
    <dsp:sp modelId="{66F3DDAE-B257-4C28-8150-7696292C4571}">
      <dsp:nvSpPr>
        <dsp:cNvPr id="0" name=""/>
        <dsp:cNvSpPr/>
      </dsp:nvSpPr>
      <dsp:spPr>
        <a:xfrm>
          <a:off x="0" y="2209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Agilidade</a:t>
          </a:r>
        </a:p>
      </dsp:txBody>
      <dsp:txXfrm>
        <a:off x="71201" y="73410"/>
        <a:ext cx="2820254" cy="1316160"/>
      </dsp:txXfrm>
    </dsp:sp>
    <dsp:sp modelId="{535D086A-0CBF-4420-A75F-A7DF215A58E0}">
      <dsp:nvSpPr>
        <dsp:cNvPr id="0" name=""/>
        <dsp:cNvSpPr/>
      </dsp:nvSpPr>
      <dsp:spPr>
        <a:xfrm rot="5400000">
          <a:off x="5012703" y="-37049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Sujeito a um volume sem fim de modificações.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O modelo cascata é frequentemente inadequado para este tipo de trabalho.</a:t>
          </a:r>
        </a:p>
      </dsp:txBody>
      <dsp:txXfrm rot="-5400000">
        <a:off x="2962656" y="1736518"/>
        <a:ext cx="5209983" cy="1052927"/>
      </dsp:txXfrm>
    </dsp:sp>
    <dsp:sp modelId="{A12F4C6C-DAE0-4777-925E-F3000D087D20}">
      <dsp:nvSpPr>
        <dsp:cNvPr id="0" name=""/>
        <dsp:cNvSpPr/>
      </dsp:nvSpPr>
      <dsp:spPr>
        <a:xfrm>
          <a:off x="0" y="1533700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Mudanças frequentes</a:t>
          </a:r>
        </a:p>
      </dsp:txBody>
      <dsp:txXfrm>
        <a:off x="71201" y="1604901"/>
        <a:ext cx="2820254" cy="1316160"/>
      </dsp:txXfrm>
    </dsp:sp>
    <dsp:sp modelId="{B97E2D2A-6680-42A4-9877-A2A550F577EF}">
      <dsp:nvSpPr>
        <dsp:cNvPr id="0" name=""/>
        <dsp:cNvSpPr/>
      </dsp:nvSpPr>
      <dsp:spPr>
        <a:xfrm rot="5400000">
          <a:off x="5012703" y="1160999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O aumento da demanda e a pressão por prazos exigiu novos modelos de processo para ajudar a reduzir o tempo de desenvolvimento.</a:t>
          </a:r>
        </a:p>
      </dsp:txBody>
      <dsp:txXfrm rot="-5400000">
        <a:off x="2962656" y="3268008"/>
        <a:ext cx="5209983" cy="1052927"/>
      </dsp:txXfrm>
    </dsp:sp>
    <dsp:sp modelId="{6E33DB06-D4D4-46CB-B3F9-C2DCC334FA67}">
      <dsp:nvSpPr>
        <dsp:cNvPr id="0" name=""/>
        <dsp:cNvSpPr/>
      </dsp:nvSpPr>
      <dsp:spPr>
        <a:xfrm>
          <a:off x="0" y="3065190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Pressão por prazos</a:t>
          </a:r>
        </a:p>
      </dsp:txBody>
      <dsp:txXfrm>
        <a:off x="71201" y="3136391"/>
        <a:ext cx="2820254" cy="1316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9070F-7894-4A76-8EC6-3B60AA830F84}">
      <dsp:nvSpPr>
        <dsp:cNvPr id="0" name=""/>
        <dsp:cNvSpPr/>
      </dsp:nvSpPr>
      <dsp:spPr>
        <a:xfrm rot="5400000">
          <a:off x="4713034" y="-1529550"/>
          <a:ext cx="176618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No desenvolvimento iterativo incremental, o sistema, como está especificado na documentação de requisitos é dividido em subsistemas por funcionalidades. </a:t>
          </a:r>
        </a:p>
      </dsp:txBody>
      <dsp:txXfrm rot="-5400000">
        <a:off x="2962655" y="307047"/>
        <a:ext cx="5180726" cy="1593750"/>
      </dsp:txXfrm>
    </dsp:sp>
    <dsp:sp modelId="{66F3DDAE-B257-4C28-8150-7696292C4571}">
      <dsp:nvSpPr>
        <dsp:cNvPr id="0" name=""/>
        <dsp:cNvSpPr/>
      </dsp:nvSpPr>
      <dsp:spPr>
        <a:xfrm>
          <a:off x="0" y="55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Iterações</a:t>
          </a:r>
        </a:p>
      </dsp:txBody>
      <dsp:txXfrm>
        <a:off x="107773" y="107828"/>
        <a:ext cx="2747110" cy="1992186"/>
      </dsp:txXfrm>
    </dsp:sp>
    <dsp:sp modelId="{535D086A-0CBF-4420-A75F-A7DF215A58E0}">
      <dsp:nvSpPr>
        <dsp:cNvPr id="0" name=""/>
        <dsp:cNvSpPr/>
      </dsp:nvSpPr>
      <dsp:spPr>
        <a:xfrm rot="5400000">
          <a:off x="4713034" y="788569"/>
          <a:ext cx="176618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As versões são definidas, começando por um pequeno subsistema funcional e mais funcionalidades são adicionadas a cada versão. </a:t>
          </a:r>
        </a:p>
      </dsp:txBody>
      <dsp:txXfrm rot="-5400000">
        <a:off x="2962655" y="2625166"/>
        <a:ext cx="5180726" cy="1593750"/>
      </dsp:txXfrm>
    </dsp:sp>
    <dsp:sp modelId="{A12F4C6C-DAE0-4777-925E-F3000D087D20}">
      <dsp:nvSpPr>
        <dsp:cNvPr id="0" name=""/>
        <dsp:cNvSpPr/>
      </dsp:nvSpPr>
      <dsp:spPr>
        <a:xfrm>
          <a:off x="0" y="2318174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i="1" kern="1200" dirty="0"/>
            <a:t>Feedback </a:t>
          </a:r>
          <a:r>
            <a:rPr lang="pt-BR" sz="4500" kern="1200" dirty="0"/>
            <a:t>frequente</a:t>
          </a:r>
        </a:p>
      </dsp:txBody>
      <dsp:txXfrm>
        <a:off x="107773" y="2425947"/>
        <a:ext cx="2747110" cy="19921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E39AE-B715-4B4E-885E-4D72441502F8}">
      <dsp:nvSpPr>
        <dsp:cNvPr id="0" name=""/>
        <dsp:cNvSpPr/>
      </dsp:nvSpPr>
      <dsp:spPr>
        <a:xfrm rot="5400000">
          <a:off x="4979820" y="-1863088"/>
          <a:ext cx="1232614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Combina elementos do modelo cascata aplicado de maneira iterativa.</a:t>
          </a:r>
        </a:p>
      </dsp:txBody>
      <dsp:txXfrm rot="-5400000">
        <a:off x="2962656" y="214247"/>
        <a:ext cx="5206773" cy="1112272"/>
      </dsp:txXfrm>
    </dsp:sp>
    <dsp:sp modelId="{48C558A9-B0CE-4BA0-A8CF-68C27DDD37EA}">
      <dsp:nvSpPr>
        <dsp:cNvPr id="0" name=""/>
        <dsp:cNvSpPr/>
      </dsp:nvSpPr>
      <dsp:spPr>
        <a:xfrm>
          <a:off x="0" y="0"/>
          <a:ext cx="2962656" cy="1540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Abordagem</a:t>
          </a:r>
        </a:p>
      </dsp:txBody>
      <dsp:txXfrm>
        <a:off x="75214" y="75214"/>
        <a:ext cx="2812228" cy="1390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3ABE-721B-4E83-B940-625B04245371}">
      <dsp:nvSpPr>
        <dsp:cNvPr id="0" name=""/>
        <dsp:cNvSpPr/>
      </dsp:nvSpPr>
      <dsp:spPr>
        <a:xfrm rot="5400000">
          <a:off x="5012703" y="-190198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Produz software funcional diferentemente do modelo tradicional.</a:t>
          </a:r>
        </a:p>
      </dsp:txBody>
      <dsp:txXfrm rot="-5400000">
        <a:off x="2962656" y="205028"/>
        <a:ext cx="5209983" cy="1052927"/>
      </dsp:txXfrm>
    </dsp:sp>
    <dsp:sp modelId="{50CA0817-ED66-491B-AAD8-EEA89C4DB3D7}">
      <dsp:nvSpPr>
        <dsp:cNvPr id="0" name=""/>
        <dsp:cNvSpPr/>
      </dsp:nvSpPr>
      <dsp:spPr>
        <a:xfrm>
          <a:off x="0" y="2209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Iteração</a:t>
          </a:r>
        </a:p>
      </dsp:txBody>
      <dsp:txXfrm>
        <a:off x="71201" y="73410"/>
        <a:ext cx="2820254" cy="1316160"/>
      </dsp:txXfrm>
    </dsp:sp>
    <dsp:sp modelId="{387CAF6A-1614-411E-991D-848C7AF16F17}">
      <dsp:nvSpPr>
        <dsp:cNvPr id="0" name=""/>
        <dsp:cNvSpPr/>
      </dsp:nvSpPr>
      <dsp:spPr>
        <a:xfrm rot="5400000">
          <a:off x="5012703" y="-37049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Obter confirmação do cliente.</a:t>
          </a:r>
        </a:p>
      </dsp:txBody>
      <dsp:txXfrm rot="-5400000">
        <a:off x="2962656" y="1736518"/>
        <a:ext cx="5209983" cy="1052927"/>
      </dsp:txXfrm>
    </dsp:sp>
    <dsp:sp modelId="{78F97EF5-66E2-42B2-8F85-B0EE56E6B696}">
      <dsp:nvSpPr>
        <dsp:cNvPr id="0" name=""/>
        <dsp:cNvSpPr/>
      </dsp:nvSpPr>
      <dsp:spPr>
        <a:xfrm>
          <a:off x="0" y="1533700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Verificação a cada etapa</a:t>
          </a:r>
        </a:p>
      </dsp:txBody>
      <dsp:txXfrm>
        <a:off x="71201" y="1604901"/>
        <a:ext cx="2820254" cy="1316160"/>
      </dsp:txXfrm>
    </dsp:sp>
    <dsp:sp modelId="{0E3BD012-FCE3-491F-AFF0-7FC2FF3EB69A}">
      <dsp:nvSpPr>
        <dsp:cNvPr id="0" name=""/>
        <dsp:cNvSpPr/>
      </dsp:nvSpPr>
      <dsp:spPr>
        <a:xfrm rot="5400000">
          <a:off x="5012703" y="1160999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Cada iteração é um </a:t>
          </a:r>
          <a:r>
            <a:rPr lang="pt-BR" sz="2400" kern="1200" dirty="0" err="1"/>
            <a:t>mini-projeto</a:t>
          </a:r>
          <a:r>
            <a:rPr lang="pt-BR" sz="2400" kern="1200" dirty="0"/>
            <a:t>.</a:t>
          </a:r>
        </a:p>
      </dsp:txBody>
      <dsp:txXfrm rot="-5400000">
        <a:off x="2962656" y="3268008"/>
        <a:ext cx="5209983" cy="1052927"/>
      </dsp:txXfrm>
    </dsp:sp>
    <dsp:sp modelId="{75AD1F71-7278-491A-A534-4804835B531D}">
      <dsp:nvSpPr>
        <dsp:cNvPr id="0" name=""/>
        <dsp:cNvSpPr/>
      </dsp:nvSpPr>
      <dsp:spPr>
        <a:xfrm>
          <a:off x="0" y="3065190"/>
          <a:ext cx="2962656" cy="1458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 err="1"/>
            <a:t>Mini-projeto</a:t>
          </a:r>
          <a:endParaRPr lang="pt-BR" sz="3800" kern="1200" dirty="0"/>
        </a:p>
      </dsp:txBody>
      <dsp:txXfrm>
        <a:off x="71201" y="3136391"/>
        <a:ext cx="2820254" cy="131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r>
              <a:rPr lang="pt-BR"/>
              <a:t>Processos Ágeis e Iterativos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4E0D11FF-D228-4D38-AD0D-89FE679215A8}" type="datetimeFigureOut">
              <a:rPr lang="pt-BR" smtClean="0"/>
              <a:t>19/02/2019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r>
              <a:rPr lang="pt-BR"/>
              <a:t>Profa. Dra. Ana Paula Gonçalves Serra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DE0BBD4F-2DC5-43C6-A7CE-DFBE9AB1F3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96325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r>
              <a:rPr lang="pt-BR"/>
              <a:t>Processos Ágeis e Iterativos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7A2DEC6C-DE48-4515-80F1-0F2C2C5E09F0}" type="datetimeFigureOut">
              <a:rPr lang="pt-BR" smtClean="0"/>
              <a:t>19/02/2019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r>
              <a:rPr lang="pt-BR"/>
              <a:t>Profa. Dra. Ana Paula Gonçalves Serra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4" cy="511731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349A45D-F3F3-479F-A278-BCA12B872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35486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C6BAAD8-4E8B-4F8B-9F5B-387302FFFC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ja-JP" sz="1100" b="0">
                <a:latin typeface="Times New Roman" panose="02020603050405020304" pitchFamily="18" charset="0"/>
              </a:rPr>
              <a:t>Universidade São Judas Tadeu</a:t>
            </a:r>
            <a:endParaRPr lang="en-US" altLang="ja-JP" sz="1100" b="0">
              <a:latin typeface="Times New Roman" panose="02020603050405020304" pitchFamily="18" charset="0"/>
            </a:endParaRPr>
          </a:p>
        </p:txBody>
      </p:sp>
      <p:sp>
        <p:nvSpPr>
          <p:cNvPr id="11267" name="Rectangle 6">
            <a:extLst>
              <a:ext uri="{FF2B5EF4-FFF2-40B4-BE49-F238E27FC236}">
                <a16:creationId xmlns:a16="http://schemas.microsoft.com/office/drawing/2014/main" id="{77694888-E084-4B16-BA83-B081F0E5597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ja-JP" sz="1100" b="0">
                <a:latin typeface="Times New Roman" panose="02020603050405020304" pitchFamily="18" charset="0"/>
              </a:rPr>
              <a:t>Profa. Dra. Ana Paula G. Serra</a:t>
            </a:r>
          </a:p>
        </p:txBody>
      </p:sp>
      <p:sp>
        <p:nvSpPr>
          <p:cNvPr id="11268" name="Rectangle 7">
            <a:extLst>
              <a:ext uri="{FF2B5EF4-FFF2-40B4-BE49-F238E27FC236}">
                <a16:creationId xmlns:a16="http://schemas.microsoft.com/office/drawing/2014/main" id="{505FA3DD-1124-4453-9118-8C5E8AD02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84250"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8425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AC42397-FC5A-494B-B030-B5247E36359F}" type="slidenum">
              <a:rPr lang="en-US" altLang="ja-JP" sz="1100" b="0" smtClean="0">
                <a:latin typeface="Times New Roman" panose="02020603050405020304" pitchFamily="18" charset="0"/>
              </a:rPr>
              <a:pPr/>
              <a:t>1</a:t>
            </a:fld>
            <a:endParaRPr lang="en-US" altLang="ja-JP" sz="1100" b="0">
              <a:latin typeface="Times New Roman" panose="02020603050405020304" pitchFamily="18" charset="0"/>
            </a:endParaRPr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1D230ED8-0133-438A-A86C-14AB25FEFD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8538" y="769938"/>
            <a:ext cx="5113337" cy="3833812"/>
          </a:xfrm>
          <a:ln/>
        </p:spPr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721BD7A8-FDD2-41CA-B277-DD5BB35469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6150" y="4860925"/>
            <a:ext cx="5211763" cy="460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152" tIns="47576" rIns="95152" bIns="47576"/>
          <a:lstStyle/>
          <a:p>
            <a:pPr eaLnBrk="1" hangingPunct="1"/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F0F77-1887-4D49-BD3D-F8E36E19A787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Profa. Dra. Ana Paula Gonçalves Serra</a:t>
            </a:r>
          </a:p>
        </p:txBody>
      </p:sp>
      <p:sp>
        <p:nvSpPr>
          <p:cNvPr id="6" name="Espaço Reservado para Cabeçalh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804705" indent="-309501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38007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733209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228413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723615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218818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714020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209224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pt-BR" altLang="pt-BR" sz="1700">
                <a:latin typeface="Arial" charset="0"/>
              </a:rPr>
              <a:t>Processos Ágeis e Iterativos</a:t>
            </a:r>
            <a:endParaRPr lang="en-US" altLang="pt-BR" sz="1700">
              <a:latin typeface="Arial" charset="0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804705" indent="-309501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38007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733209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228413" indent="-247602" defTabSz="1060904">
              <a:lnSpc>
                <a:spcPct val="87000"/>
              </a:lnSpc>
              <a:spcBef>
                <a:spcPct val="4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723615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218818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714020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209224" indent="-247602" defTabSz="1060904" eaLnBrk="0" fontAlgn="base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pt-BR">
                <a:latin typeface="Arial" charset="0"/>
              </a:rPr>
              <a:t>Profa. Dra. Ana Paula Gonçalves Serra</a:t>
            </a:r>
            <a:endParaRPr lang="en-US" altLang="pt-BR">
              <a:latin typeface="ZapfHumnst BT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7088" y="766763"/>
            <a:ext cx="5440362" cy="4079875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pt-BR" dirty="0"/>
              <a:t>OK.  What are these activities?</a:t>
            </a:r>
          </a:p>
          <a:p>
            <a:pPr eaLnBrk="1" hangingPunct="1"/>
            <a:r>
              <a:rPr lang="en-GB" altLang="pt-BR" dirty="0"/>
              <a:t>What do we mean by refining an effective solution?</a:t>
            </a:r>
          </a:p>
          <a:p>
            <a:pPr eaLnBrk="1" hangingPunct="1"/>
            <a:r>
              <a:rPr lang="en-GB" altLang="pt-BR" dirty="0"/>
              <a:t>Successive refinement of a solution?  </a:t>
            </a:r>
          </a:p>
          <a:p>
            <a:pPr eaLnBrk="1" hangingPunct="1"/>
            <a:endParaRPr lang="en-GB" altLang="pt-BR" dirty="0"/>
          </a:p>
          <a:p>
            <a:pPr eaLnBrk="1" hangingPunct="1"/>
            <a:r>
              <a:rPr lang="en-GB" altLang="pt-BR" dirty="0"/>
              <a:t>Incremental in that each iteration aids in the </a:t>
            </a:r>
            <a:r>
              <a:rPr lang="en-GB" altLang="pt-BR" b="1" dirty="0"/>
              <a:t>understanding</a:t>
            </a:r>
            <a:r>
              <a:rPr lang="en-GB" altLang="pt-BR" dirty="0"/>
              <a:t> of the </a:t>
            </a:r>
            <a:r>
              <a:rPr lang="en-GB" altLang="pt-BR" b="1" dirty="0"/>
              <a:t>problem</a:t>
            </a:r>
            <a:r>
              <a:rPr lang="en-GB" altLang="pt-BR" dirty="0"/>
              <a:t>?</a:t>
            </a:r>
          </a:p>
          <a:p>
            <a:pPr eaLnBrk="1" hangingPunct="1"/>
            <a:r>
              <a:rPr lang="en-GB" altLang="pt-BR" dirty="0"/>
              <a:t>Grows the </a:t>
            </a:r>
            <a:r>
              <a:rPr lang="en-GB" altLang="pt-BR" b="1" dirty="0"/>
              <a:t>capability</a:t>
            </a:r>
            <a:r>
              <a:rPr lang="en-GB" altLang="pt-BR" dirty="0"/>
              <a:t> of the solution?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530624" cy="2410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/>
              <a:t>Profa. Dra. Ana Paula G. Serra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Desenvolvimento Ágil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E107-31AE-4D53-A079-DD0D98D3CD9B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13">
            <a:extLst>
              <a:ext uri="{FF2B5EF4-FFF2-40B4-BE49-F238E27FC236}">
                <a16:creationId xmlns:a16="http://schemas.microsoft.com/office/drawing/2014/main" id="{B3449F4A-CF45-4EB8-9707-6704687BB5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53988"/>
            <a:ext cx="31765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79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1196" y="1340768"/>
            <a:ext cx="8229600" cy="4741987"/>
          </a:xfrm>
        </p:spPr>
        <p:txBody>
          <a:bodyPr/>
          <a:lstStyle>
            <a:lvl1pPr marL="342900" indent="-342900"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q"/>
              <a:defRPr/>
            </a:lvl1pPr>
            <a:lvl2pPr marL="742950" indent="-285750">
              <a:buClr>
                <a:srgbClr val="FF0000"/>
              </a:buClr>
              <a:buFont typeface="Wingdings 2" panose="05020102010507070707" pitchFamily="18" charset="2"/>
              <a:buChar char="P"/>
              <a:defRPr/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7" name="Conector reto 6"/>
          <p:cNvCxnSpPr/>
          <p:nvPr userDrawn="1"/>
        </p:nvCxnSpPr>
        <p:spPr>
          <a:xfrm>
            <a:off x="251520" y="980728"/>
            <a:ext cx="8568952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perspectiveBelow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298128" y="6381328"/>
            <a:ext cx="856895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  <a:effectLst/>
          <a:scene3d>
            <a:camera prst="perspectiveBelow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3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E107-31AE-4D53-A079-DD0D98D3CD9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EF6D4238-F2AC-4A57-AEE5-824EA6C6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328229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2"/>
          </p:nvPr>
        </p:nvSpPr>
        <p:spPr>
          <a:xfrm>
            <a:off x="611560" y="6381328"/>
            <a:ext cx="7200800" cy="340568"/>
          </a:xfrm>
        </p:spPr>
        <p:txBody>
          <a:bodyPr/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F66A773-E658-4AFC-8A9C-31088DA62A5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8305800" y="6211888"/>
            <a:ext cx="609600" cy="4572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A37EAA62-B763-4E27-8609-E518A07A61B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0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1E107-31AE-4D53-A079-DD0D98D3CD9B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98128" y="6381328"/>
            <a:ext cx="856895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  <a:effectLst/>
          <a:scene3d>
            <a:camera prst="perspectiveBelow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465E92D1-B965-4FC6-BC36-7D7AC6A3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74701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>
            <a:extLst>
              <a:ext uri="{FF2B5EF4-FFF2-40B4-BE49-F238E27FC236}">
                <a16:creationId xmlns:a16="http://schemas.microsoft.com/office/drawing/2014/main" id="{E7D5ECBA-1B33-4FC5-AD55-B953090E3A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65150" y="2900363"/>
            <a:ext cx="8108950" cy="4651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dirty="0">
                <a:solidFill>
                  <a:srgbClr val="FF0000"/>
                </a:solidFill>
                <a:effectLst/>
              </a:rPr>
              <a:t>Desenvolvimento Ágil de Software</a:t>
            </a:r>
            <a:endParaRPr lang="pt-BR" altLang="ja-JP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1448963" name="Rectangle 3">
            <a:extLst>
              <a:ext uri="{FF2B5EF4-FFF2-40B4-BE49-F238E27FC236}">
                <a16:creationId xmlns:a16="http://schemas.microsoft.com/office/drawing/2014/main" id="{4756C61D-B2F5-475A-929C-FD2259BD545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035425" y="3062759"/>
            <a:ext cx="4640263" cy="3030537"/>
          </a:xfrm>
        </p:spPr>
        <p:txBody>
          <a:bodyPr anchor="ctr"/>
          <a:lstStyle/>
          <a:p>
            <a:pPr marL="355600" indent="-355600" eaLnBrk="1" hangingPunct="1">
              <a:buFont typeface="Wingdings" pitchFamily="2" charset="2"/>
              <a:buNone/>
              <a:defRPr/>
            </a:pPr>
            <a:endParaRPr lang="pt-BR" altLang="ja-JP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  <a:p>
            <a:pPr marL="355600" indent="-355600" eaLnBrk="1" hangingPunct="1">
              <a:buFont typeface="Wingdings" pitchFamily="2" charset="2"/>
              <a:buNone/>
              <a:defRPr/>
            </a:pPr>
            <a:r>
              <a:rPr lang="pt-BR" altLang="ja-JP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Apresentação da Disciplina</a:t>
            </a:r>
          </a:p>
          <a:p>
            <a:pPr marL="355600" indent="-355600" eaLnBrk="1" hangingPunct="1">
              <a:buFont typeface="Wingdings" pitchFamily="2" charset="2"/>
              <a:buNone/>
              <a:defRPr/>
            </a:pPr>
            <a:endParaRPr lang="pt-BR" altLang="ja-JP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  <a:p>
            <a:pPr marL="355600" indent="-355600" eaLnBrk="1" hangingPunct="1">
              <a:buFont typeface="Wingdings" pitchFamily="2" charset="2"/>
              <a:buNone/>
              <a:defRPr/>
            </a:pPr>
            <a:r>
              <a:rPr lang="pt-BR" altLang="ja-JP" sz="18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Profa. Dra. Ana Paula Gonçalves Serra</a:t>
            </a:r>
          </a:p>
          <a:p>
            <a:pPr marL="355600" indent="-355600" eaLnBrk="1" hangingPunct="1">
              <a:buFont typeface="Wingdings" pitchFamily="2" charset="2"/>
              <a:buNone/>
              <a:defRPr/>
            </a:pPr>
            <a:r>
              <a:rPr lang="pt-BR" altLang="ja-JP" sz="18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prof.anapaula@usjt.br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Modelos de Processo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078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21196" y="980728"/>
            <a:ext cx="8229600" cy="474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59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BR" sz="5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Processo Sequencial Linear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6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Modelo Sequencial Linear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210328"/>
              </p:ext>
            </p:extLst>
          </p:nvPr>
        </p:nvGraphicFramePr>
        <p:xfrm>
          <a:off x="457200" y="1100709"/>
          <a:ext cx="8229600" cy="1252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998984" y="2800325"/>
            <a:ext cx="1643062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u="none" dirty="0">
                <a:solidFill>
                  <a:schemeClr val="tx1"/>
                </a:solidFill>
              </a:rPr>
              <a:t>Análise de Requisitos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713484" y="3729013"/>
            <a:ext cx="1643062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u="none" dirty="0">
                <a:solidFill>
                  <a:schemeClr val="tx1"/>
                </a:solidFill>
              </a:rPr>
              <a:t>Projeto</a:t>
            </a:r>
          </a:p>
        </p:txBody>
      </p:sp>
      <p:sp>
        <p:nvSpPr>
          <p:cNvPr id="7" name="Retângulo 6"/>
          <p:cNvSpPr/>
          <p:nvPr/>
        </p:nvSpPr>
        <p:spPr>
          <a:xfrm>
            <a:off x="4427984" y="4657700"/>
            <a:ext cx="1643062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u="none" dirty="0">
                <a:solidFill>
                  <a:schemeClr val="tx1"/>
                </a:solidFill>
              </a:rPr>
              <a:t>Codificação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6300192" y="5593804"/>
            <a:ext cx="1643062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u="none" dirty="0">
                <a:solidFill>
                  <a:schemeClr val="tx1"/>
                </a:solidFill>
              </a:rPr>
              <a:t>Teste</a:t>
            </a:r>
          </a:p>
        </p:txBody>
      </p:sp>
      <p:cxnSp>
        <p:nvCxnSpPr>
          <p:cNvPr id="9" name="Conector reto 8"/>
          <p:cNvCxnSpPr>
            <a:stCxn id="5" idx="3"/>
          </p:cNvCxnSpPr>
          <p:nvPr/>
        </p:nvCxnSpPr>
        <p:spPr>
          <a:xfrm>
            <a:off x="2642046" y="3086075"/>
            <a:ext cx="785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rot="5400000">
            <a:off x="3142109" y="3371825"/>
            <a:ext cx="571500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356546" y="4014763"/>
            <a:ext cx="785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rot="5400000">
            <a:off x="4856609" y="4300513"/>
            <a:ext cx="571500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7" idx="3"/>
          </p:cNvCxnSpPr>
          <p:nvPr/>
        </p:nvCxnSpPr>
        <p:spPr>
          <a:xfrm>
            <a:off x="6071046" y="4943450"/>
            <a:ext cx="857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rot="5400000">
            <a:off x="6642546" y="5229200"/>
            <a:ext cx="571500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20"/>
          <p:cNvSpPr txBox="1">
            <a:spLocks noChangeArrowheads="1"/>
          </p:cNvSpPr>
          <p:nvPr/>
        </p:nvSpPr>
        <p:spPr bwMode="auto">
          <a:xfrm>
            <a:off x="1999109" y="2443708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u="none"/>
              <a:t>2 Meses</a:t>
            </a:r>
          </a:p>
        </p:txBody>
      </p:sp>
      <p:sp>
        <p:nvSpPr>
          <p:cNvPr id="16" name="CaixaDeTexto 21"/>
          <p:cNvSpPr txBox="1">
            <a:spLocks noChangeArrowheads="1"/>
          </p:cNvSpPr>
          <p:nvPr/>
        </p:nvSpPr>
        <p:spPr bwMode="auto">
          <a:xfrm>
            <a:off x="3570734" y="3300388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u="none"/>
              <a:t>4 Meses</a:t>
            </a:r>
          </a:p>
        </p:txBody>
      </p:sp>
      <p:sp>
        <p:nvSpPr>
          <p:cNvPr id="17" name="CaixaDeTexto 22"/>
          <p:cNvSpPr txBox="1">
            <a:spLocks noChangeArrowheads="1"/>
          </p:cNvSpPr>
          <p:nvPr/>
        </p:nvSpPr>
        <p:spPr bwMode="auto">
          <a:xfrm>
            <a:off x="5285234" y="4157638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u="none"/>
              <a:t>3 Meses</a:t>
            </a:r>
          </a:p>
        </p:txBody>
      </p:sp>
      <p:sp>
        <p:nvSpPr>
          <p:cNvPr id="18" name="CaixaDeTexto 23"/>
          <p:cNvSpPr txBox="1">
            <a:spLocks noChangeArrowheads="1"/>
          </p:cNvSpPr>
          <p:nvPr/>
        </p:nvSpPr>
        <p:spPr bwMode="auto">
          <a:xfrm>
            <a:off x="7020272" y="5161756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u="none" dirty="0"/>
              <a:t>3 Meses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2497460"/>
            <a:ext cx="10287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3073524"/>
            <a:ext cx="1449648" cy="77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luxograma: Vários documentos 22"/>
          <p:cNvSpPr/>
          <p:nvPr/>
        </p:nvSpPr>
        <p:spPr>
          <a:xfrm>
            <a:off x="6444208" y="4297660"/>
            <a:ext cx="720080" cy="50405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luxograma: Vários documentos 23"/>
          <p:cNvSpPr/>
          <p:nvPr/>
        </p:nvSpPr>
        <p:spPr>
          <a:xfrm>
            <a:off x="8028384" y="5017740"/>
            <a:ext cx="720080" cy="50405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ocumento 24"/>
          <p:cNvSpPr/>
          <p:nvPr/>
        </p:nvSpPr>
        <p:spPr>
          <a:xfrm>
            <a:off x="4285109" y="2443708"/>
            <a:ext cx="574923" cy="4633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Plano de projeto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19" name="Espaço Reservado para Número de Slid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78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700" dirty="0"/>
              <a:t>Entenda o problema, seus requisitos e restrições. </a:t>
            </a:r>
          </a:p>
          <a:p>
            <a:r>
              <a:rPr lang="pt-BR" sz="2700" dirty="0"/>
              <a:t>Projete uma solução que satisfaça todas as exigências. </a:t>
            </a:r>
          </a:p>
          <a:p>
            <a:r>
              <a:rPr lang="pt-BR" sz="2700" dirty="0"/>
              <a:t>Implemente a solução utilizando as melhores técnicas de engenharia. </a:t>
            </a:r>
          </a:p>
          <a:p>
            <a:r>
              <a:rPr lang="pt-BR" sz="2700" dirty="0"/>
              <a:t>Verifique se a implementação satisfaz os requisitos iniciais.</a:t>
            </a:r>
          </a:p>
          <a:p>
            <a:r>
              <a:rPr lang="pt-BR" sz="2700" dirty="0"/>
              <a:t>Entregue.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Problema resolvido !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Modelo Sequencial Linear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79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processo sequencial é baseado em duas premissas nem sempre verdadeiras que colocam em risco o sucesso de projetos de software.</a:t>
            </a:r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Clr>
                <a:srgbClr val="FF0000"/>
              </a:buClr>
              <a:buAutoNum type="arabicPeriod"/>
            </a:pPr>
            <a:r>
              <a:rPr lang="pt-BR" sz="2400" dirty="0"/>
              <a:t>Requisitos serão congelados (alterações do usuário , mudanças de problemas, subjacentes mudanças tecnológicas, mudanças de mercado ... ).</a:t>
            </a:r>
          </a:p>
          <a:p>
            <a:pPr marL="514350" indent="-514350">
              <a:buClr>
                <a:srgbClr val="FF0000"/>
              </a:buClr>
              <a:buAutoNum type="arabicPeriod"/>
            </a:pPr>
            <a:endParaRPr lang="pt-BR" sz="2400" dirty="0"/>
          </a:p>
          <a:p>
            <a:pPr marL="514350" indent="-514350">
              <a:buClr>
                <a:srgbClr val="FF0000"/>
              </a:buClr>
              <a:buAutoNum type="arabicPeriod"/>
            </a:pPr>
            <a:r>
              <a:rPr lang="pt-BR" sz="2400" dirty="0"/>
              <a:t>Podemos obter o projeto direito no “papel” antes de prosseguir.</a:t>
            </a:r>
          </a:p>
          <a:p>
            <a:pPr marL="514350" indent="-514350">
              <a:buAutoNum type="arabicPeriod"/>
            </a:pP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Modelo Sequencial Linear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59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pt-BR" sz="3600" dirty="0" err="1"/>
              <a:t>Pontos</a:t>
            </a:r>
            <a:r>
              <a:rPr lang="en-US" altLang="pt-BR" sz="3600" dirty="0"/>
              <a:t> Fortes – </a:t>
            </a:r>
            <a:r>
              <a:rPr lang="en-US" altLang="pt-BR" sz="3600" dirty="0" err="1"/>
              <a:t>Modelo</a:t>
            </a:r>
            <a:r>
              <a:rPr lang="en-US" altLang="pt-BR" sz="3600" dirty="0"/>
              <a:t> </a:t>
            </a:r>
            <a:r>
              <a:rPr lang="en-US" altLang="pt-BR" sz="3600" dirty="0" err="1"/>
              <a:t>Sequencial</a:t>
            </a:r>
            <a:r>
              <a:rPr lang="en-US" altLang="pt-BR" sz="3600" dirty="0"/>
              <a:t> Linear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800" dirty="0"/>
              <a:t> Fácil de entender, fácil de usar.</a:t>
            </a:r>
          </a:p>
          <a:p>
            <a:endParaRPr lang="pt-PT" sz="2800" dirty="0"/>
          </a:p>
          <a:p>
            <a:r>
              <a:rPr lang="pt-PT" sz="2800" dirty="0"/>
              <a:t> Fornece estrutura para equipe inexperiente.</a:t>
            </a:r>
          </a:p>
          <a:p>
            <a:endParaRPr lang="pt-PT" sz="2800" dirty="0"/>
          </a:p>
          <a:p>
            <a:r>
              <a:rPr lang="pt-PT" sz="2800" dirty="0"/>
              <a:t> Marcos são bem compreendidos. </a:t>
            </a:r>
          </a:p>
          <a:p>
            <a:endParaRPr lang="pt-PT" sz="2800" dirty="0"/>
          </a:p>
          <a:p>
            <a:r>
              <a:rPr lang="pt-PT" sz="2800" dirty="0"/>
              <a:t> Define estabilidade requisitos. </a:t>
            </a:r>
          </a:p>
          <a:p>
            <a:endParaRPr lang="pt-PT" sz="2800" dirty="0"/>
          </a:p>
          <a:p>
            <a:r>
              <a:rPr lang="pt-PT" sz="2800" dirty="0"/>
              <a:t> Gestão do projeto bem definida.</a:t>
            </a:r>
          </a:p>
          <a:p>
            <a:endParaRPr lang="en-US" altLang="pt-BR" sz="2400" dirty="0"/>
          </a:p>
          <a:p>
            <a:endParaRPr lang="en-US" altLang="pt-BR" dirty="0"/>
          </a:p>
          <a:p>
            <a:endParaRPr lang="en-US" alt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5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pt-BR" sz="3600" dirty="0" err="1"/>
              <a:t>Pontos</a:t>
            </a:r>
            <a:r>
              <a:rPr lang="en-US" altLang="pt-BR" sz="3600" dirty="0"/>
              <a:t> </a:t>
            </a:r>
            <a:r>
              <a:rPr lang="en-US" altLang="pt-BR" sz="3600" dirty="0" err="1"/>
              <a:t>Fracos</a:t>
            </a:r>
            <a:r>
              <a:rPr lang="en-US" altLang="pt-BR" sz="3600" dirty="0"/>
              <a:t> – </a:t>
            </a:r>
            <a:r>
              <a:rPr lang="en-US" altLang="pt-BR" sz="3600" dirty="0" err="1"/>
              <a:t>Modelo</a:t>
            </a:r>
            <a:r>
              <a:rPr lang="en-US" altLang="pt-BR" sz="3600" dirty="0"/>
              <a:t> </a:t>
            </a:r>
            <a:r>
              <a:rPr lang="en-US" altLang="pt-BR" sz="3600" dirty="0" err="1"/>
              <a:t>Sequencial</a:t>
            </a:r>
            <a:r>
              <a:rPr lang="en-US" altLang="pt-BR" sz="3600" dirty="0"/>
              <a:t> Linear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865712"/>
          </a:xfrm>
        </p:spPr>
        <p:txBody>
          <a:bodyPr>
            <a:normAutofit fontScale="85000" lnSpcReduction="20000"/>
          </a:bodyPr>
          <a:lstStyle/>
          <a:p>
            <a:r>
              <a:rPr lang="pt-BR" sz="2800" dirty="0"/>
              <a:t>Todos os requisitos devem ser conhecidos antecipadamente.</a:t>
            </a:r>
          </a:p>
          <a:p>
            <a:endParaRPr lang="pt-BR" sz="2800" dirty="0"/>
          </a:p>
          <a:p>
            <a:r>
              <a:rPr lang="pt-BR" sz="2800" dirty="0"/>
              <a:t>Os requisitos devem ser congelados.</a:t>
            </a:r>
          </a:p>
          <a:p>
            <a:endParaRPr lang="pt-BR" sz="2800" dirty="0"/>
          </a:p>
          <a:p>
            <a:r>
              <a:rPr lang="pt-BR" sz="2800" dirty="0"/>
              <a:t>Pode dar uma falsa impressão de progresso.</a:t>
            </a:r>
          </a:p>
          <a:p>
            <a:endParaRPr lang="pt-BR" sz="2800" dirty="0"/>
          </a:p>
          <a:p>
            <a:r>
              <a:rPr lang="pt-BR" sz="2800" dirty="0"/>
              <a:t>Não reflete a natureza de resolução de problemas de desenvolvimento de software. </a:t>
            </a:r>
          </a:p>
          <a:p>
            <a:endParaRPr lang="pt-BR" sz="2800" dirty="0"/>
          </a:p>
          <a:p>
            <a:r>
              <a:rPr lang="pt-BR" sz="2800" dirty="0"/>
              <a:t>A entrega é no final.</a:t>
            </a:r>
          </a:p>
          <a:p>
            <a:endParaRPr lang="pt-BR" sz="2800" dirty="0"/>
          </a:p>
          <a:p>
            <a:r>
              <a:rPr lang="pt-BR" sz="2800" dirty="0"/>
              <a:t>Pouca oportunidade para que o cliente visualize o software, e quando visualiza pode ser tarde demais...</a:t>
            </a:r>
          </a:p>
          <a:p>
            <a:pPr>
              <a:lnSpc>
                <a:spcPct val="90000"/>
              </a:lnSpc>
            </a:pPr>
            <a:endParaRPr lang="en-US" altLang="pt-BR" sz="28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63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pt-BR" sz="3400" dirty="0" err="1"/>
              <a:t>Quando</a:t>
            </a:r>
            <a:r>
              <a:rPr lang="en-US" altLang="pt-BR" sz="3400" dirty="0"/>
              <a:t> </a:t>
            </a:r>
            <a:r>
              <a:rPr lang="en-US" altLang="pt-BR" sz="3400" dirty="0" err="1"/>
              <a:t>utilizar</a:t>
            </a:r>
            <a:r>
              <a:rPr lang="en-US" altLang="pt-BR" sz="3400" dirty="0"/>
              <a:t> o </a:t>
            </a:r>
            <a:r>
              <a:rPr lang="en-US" altLang="pt-BR" sz="3400" dirty="0" err="1"/>
              <a:t>Modelo</a:t>
            </a:r>
            <a:r>
              <a:rPr lang="en-US" altLang="pt-BR" sz="3400" dirty="0"/>
              <a:t> </a:t>
            </a:r>
            <a:r>
              <a:rPr lang="en-US" altLang="pt-BR" sz="3400" dirty="0" err="1"/>
              <a:t>Sequencial</a:t>
            </a:r>
            <a:r>
              <a:rPr lang="en-US" altLang="pt-BR" sz="3400" dirty="0"/>
              <a:t> Linear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PT" sz="2800" dirty="0"/>
              <a:t>Requisitos são muito bem conhecidos.</a:t>
            </a:r>
          </a:p>
          <a:p>
            <a:pPr>
              <a:lnSpc>
                <a:spcPct val="90000"/>
              </a:lnSpc>
            </a:pPr>
            <a:endParaRPr lang="pt-PT" sz="2800" dirty="0"/>
          </a:p>
          <a:p>
            <a:pPr>
              <a:lnSpc>
                <a:spcPct val="90000"/>
              </a:lnSpc>
            </a:pPr>
            <a:r>
              <a:rPr lang="pt-PT" sz="2800" dirty="0"/>
              <a:t>Definição do produto é estável.</a:t>
            </a:r>
          </a:p>
          <a:p>
            <a:pPr>
              <a:lnSpc>
                <a:spcPct val="90000"/>
              </a:lnSpc>
            </a:pPr>
            <a:endParaRPr lang="pt-PT" sz="2800" dirty="0"/>
          </a:p>
          <a:p>
            <a:pPr>
              <a:lnSpc>
                <a:spcPct val="90000"/>
              </a:lnSpc>
            </a:pPr>
            <a:r>
              <a:rPr lang="pt-PT" sz="2800" dirty="0"/>
              <a:t>Projetos curtos.</a:t>
            </a:r>
          </a:p>
          <a:p>
            <a:pPr>
              <a:lnSpc>
                <a:spcPct val="90000"/>
              </a:lnSpc>
            </a:pPr>
            <a:endParaRPr lang="pt-PT" sz="2800" dirty="0"/>
          </a:p>
          <a:p>
            <a:pPr>
              <a:lnSpc>
                <a:spcPct val="90000"/>
              </a:lnSpc>
            </a:pPr>
            <a:r>
              <a:rPr lang="pt-PT" sz="2800" dirty="0"/>
              <a:t>Tecnologia é entendida.</a:t>
            </a:r>
          </a:p>
          <a:p>
            <a:pPr>
              <a:lnSpc>
                <a:spcPct val="90000"/>
              </a:lnSpc>
            </a:pPr>
            <a:endParaRPr lang="pt-PT" sz="2800" dirty="0"/>
          </a:p>
          <a:p>
            <a:pPr>
              <a:lnSpc>
                <a:spcPct val="90000"/>
              </a:lnSpc>
            </a:pPr>
            <a:r>
              <a:rPr lang="pt-PT" sz="2800" dirty="0"/>
              <a:t>Nova versão de um produto já existente, exemplo um produto existente para uma nova plataforma.</a:t>
            </a:r>
          </a:p>
          <a:p>
            <a:pPr>
              <a:lnSpc>
                <a:spcPct val="90000"/>
              </a:lnSpc>
            </a:pPr>
            <a:endParaRPr lang="pt-PT" altLang="pt-BR" sz="28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pt-PT" altLang="pt-BR" sz="2800" b="1" i="1" dirty="0">
                <a:solidFill>
                  <a:srgbClr val="FF0000"/>
                </a:solidFill>
              </a:rPr>
              <a:t>Não atende a um grande número de tipos de software!</a:t>
            </a:r>
            <a:endParaRPr lang="en-US" altLang="pt-BR" sz="2800" b="1" i="1" dirty="0">
              <a:solidFill>
                <a:srgbClr val="FF0000"/>
              </a:solidFill>
            </a:endParaRPr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22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82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Cenário de Desenvolvimento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07293"/>
            <a:ext cx="8568952" cy="474198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PT" sz="2400" dirty="0"/>
              <a:t>G. Booch: “A expansão dos sistemas de software de tamanho, complexidade, distribuição e importância empurra os limites do que nós na indústria de software sabemos como desenvolver. Tentando avançar sistemas legados a tecnologia mais moderna. Para agravar o problema as empresas continuam a exigir o aumento da produtividade e melhoria da qualidade com desenvolvimento mais rápido. Além disso, a oferta de pessoal qualificado de desenvolvimento não está acompanhando a demanda. O resultado líquido é que a construção e manutenção de software é difícil e cada vez mais difícil; construção de software de qualidade e previsível é mais difícil ainda”.</a:t>
            </a:r>
            <a:endParaRPr lang="pt-BR" sz="24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508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9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BR" sz="5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Iterativo e Incremental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75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21196" y="980728"/>
            <a:ext cx="8229600" cy="47419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pt-BR" sz="59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BR" sz="5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Software </a:t>
            </a:r>
          </a:p>
          <a:p>
            <a:pPr marL="0" indent="0" algn="ctr">
              <a:buNone/>
            </a:pPr>
            <a:r>
              <a:rPr lang="pt-BR" sz="5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</a:p>
          <a:p>
            <a:pPr marL="0" indent="0" algn="ctr">
              <a:buNone/>
            </a:pPr>
            <a:r>
              <a:rPr lang="pt-BR" sz="59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744A3-ACEC-4CC6-AE2F-0F0B108A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3304104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O que o desenvolvimento iterativo e incremental significa para você?</a:t>
            </a:r>
            <a:br>
              <a:rPr lang="pt-PT" dirty="0"/>
            </a:b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02728"/>
            <a:ext cx="5004048" cy="37345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19672" y="3429000"/>
            <a:ext cx="936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Modelo Iterativo e Incremental</a:t>
            </a:r>
            <a:endParaRPr lang="en-US" altLang="pt-BR" sz="36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982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Gulim" pitchFamily="34" charset="-127"/>
              </a:rPr>
              <a:t>Bittner and Spence: </a:t>
            </a:r>
            <a:r>
              <a:rPr lang="pt-PT" dirty="0"/>
              <a:t>"O desenvolvimento iterativo ... fornece uma abordagem que é ágil e sensível às necessidades do negócio e ainda fornecer os controles e supervisão necessários para gerenciar o processo de desenvolvimento e ao mesmo tempo promover a criatividade e a colaboração necessária para resolver problemas complexos de negócios."</a:t>
            </a:r>
            <a:br>
              <a:rPr lang="pt-PT" dirty="0"/>
            </a:br>
            <a:endParaRPr lang="pt-B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dirty="0" err="1"/>
              <a:t>Definição</a:t>
            </a:r>
            <a:r>
              <a:rPr lang="en-US" altLang="pt-BR" dirty="0"/>
              <a:t> – </a:t>
            </a:r>
            <a:r>
              <a:rPr lang="en-US" altLang="pt-BR" dirty="0" err="1"/>
              <a:t>Modelo</a:t>
            </a:r>
            <a:r>
              <a:rPr lang="en-US" altLang="pt-BR" dirty="0"/>
              <a:t> </a:t>
            </a:r>
            <a:r>
              <a:rPr lang="en-US" altLang="pt-BR" dirty="0" err="1"/>
              <a:t>Iterativo</a:t>
            </a:r>
            <a:endParaRPr lang="en-US" alt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614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107950" tIns="53975" rIns="107950" bIns="53975">
            <a:normAutofit fontScale="85000" lnSpcReduction="20000"/>
          </a:bodyPr>
          <a:lstStyle/>
          <a:p>
            <a:pPr algn="just"/>
            <a:r>
              <a:rPr lang="pt-PT" dirty="0"/>
              <a:t>Um estilo de desenvolvimento que envolve a aplicação iterativa de um conjunto de atividades para produzir de forma incremental e aperfeiçoar uma solução eficaz.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É iterativo na medida em que envolve o refinamento sucessivo da definição e implementação da solução pela aplicação repetitiva das atividades de desenvolvimento.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É incremental no que cada passagem através do ciclo iterativo aumenta a compreensão do problema e a capacidade oferecida pela solução.</a:t>
            </a:r>
            <a:endParaRPr lang="en-US" altLang="pt-BR" dirty="0">
              <a:cs typeface="Times New Roman" pitchFamily="18" charset="0"/>
            </a:endParaRPr>
          </a:p>
          <a:p>
            <a:endParaRPr lang="en-US" altLang="pt-B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pt-BR" sz="3600" dirty="0" err="1"/>
              <a:t>Definição</a:t>
            </a:r>
            <a:r>
              <a:rPr lang="en-US" altLang="pt-BR" sz="3600" dirty="0"/>
              <a:t> – </a:t>
            </a:r>
            <a:r>
              <a:rPr lang="en-US" altLang="pt-BR" sz="3600" dirty="0" err="1"/>
              <a:t>Modelo</a:t>
            </a:r>
            <a:r>
              <a:rPr lang="en-US" altLang="pt-BR" sz="3600" dirty="0"/>
              <a:t> </a:t>
            </a:r>
            <a:r>
              <a:rPr lang="en-US" altLang="pt-BR" sz="3600" dirty="0" err="1"/>
              <a:t>Iterativo</a:t>
            </a:r>
            <a:endParaRPr lang="en-US" altLang="pt-BR" sz="36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01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Desenvolvimento Iterativo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16214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92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/>
              <a:t>Desenvolvimento Iterativo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34521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98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pt-BR" dirty="0"/>
              <a:t>Desenvolvimento Iterativo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002208"/>
              </p:ext>
            </p:extLst>
          </p:nvPr>
        </p:nvGraphicFramePr>
        <p:xfrm>
          <a:off x="457200" y="1600201"/>
          <a:ext cx="8229600" cy="154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19" y="3284984"/>
            <a:ext cx="889248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eta para a direita 7"/>
          <p:cNvSpPr/>
          <p:nvPr/>
        </p:nvSpPr>
        <p:spPr>
          <a:xfrm>
            <a:off x="4355976" y="436510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79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pt-BR" dirty="0"/>
              <a:t>Desenvolvimento Iterativo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12129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506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18392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Desenvolvendo Software considerando riscos e incertezas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1196" y="1124744"/>
            <a:ext cx="8229600" cy="547260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pt-PT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Antes de mais nada...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Reconhecer que desenvolvemos software em um meio de grande incerteza.</a:t>
            </a:r>
          </a:p>
          <a:p>
            <a:endParaRPr lang="pt-PT" dirty="0"/>
          </a:p>
          <a:p>
            <a:r>
              <a:rPr lang="pt-PT" dirty="0"/>
              <a:t>Reconheçer que quando os projetos começam existem riscos que são realmente reais </a:t>
            </a:r>
          </a:p>
          <a:p>
            <a:pPr lvl="1"/>
            <a:r>
              <a:rPr lang="pt-PT" sz="3200" dirty="0"/>
              <a:t>Alguns podem ser pequeno – tem grandes chances de ocorrer.</a:t>
            </a:r>
          </a:p>
          <a:p>
            <a:pPr lvl="1"/>
            <a:r>
              <a:rPr lang="pt-PT" sz="3200" dirty="0"/>
              <a:t>Alguns grandes - Alguns podem abortar o projeto. </a:t>
            </a:r>
          </a:p>
          <a:p>
            <a:pPr lvl="2"/>
            <a:endParaRPr lang="pt-PT" sz="3200" dirty="0"/>
          </a:p>
          <a:p>
            <a:pPr lvl="2">
              <a:lnSpc>
                <a:spcPct val="120000"/>
              </a:lnSpc>
            </a:pPr>
            <a:r>
              <a:rPr lang="pt-PT" sz="3200" dirty="0"/>
              <a:t>Risco na captura de todas as regras de negócio: Enquanto não há uma visão para o produto, há uma grande incerteza em realmente capturar todas as regras de negócio, que fornecem real valor para o cliente.</a:t>
            </a:r>
          </a:p>
          <a:p>
            <a:pPr lvl="2">
              <a:lnSpc>
                <a:spcPct val="120000"/>
              </a:lnSpc>
            </a:pPr>
            <a:r>
              <a:rPr lang="pt-PT" sz="3200" dirty="0"/>
              <a:t>Risco em reconhecer a mudança, avaliá-la, e, se necessário, incorporar a mudança no processo de desenvolvimento, enquanto o tempo todo de forma incremental fornecemos um produto com maior valor, mantendo-se dentro dos parâmetros de custos e no tempo.</a:t>
            </a:r>
          </a:p>
          <a:p>
            <a:pPr marL="914400" lvl="2" indent="0" algn="ctr">
              <a:lnSpc>
                <a:spcPct val="120000"/>
              </a:lnSpc>
              <a:buNone/>
            </a:pPr>
            <a:br>
              <a:rPr lang="pt-PT" sz="3300" dirty="0"/>
            </a:br>
            <a:r>
              <a:rPr lang="pt-PT" sz="33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Assim, consideramos o desenvolvimento iterativo ...</a:t>
            </a:r>
            <a:endParaRPr lang="pt-BR" sz="33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460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Número de Slide 4">
            <a:extLst>
              <a:ext uri="{FF2B5EF4-FFF2-40B4-BE49-F238E27FC236}">
                <a16:creationId xmlns:a16="http://schemas.microsoft.com/office/drawing/2014/main" id="{DDF67C7B-3724-4404-863E-8A00FDEE1BE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q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q"/>
              <a:defRPr kumimoj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9E030D7-D015-43CA-844E-DFA3E9CB570C}" type="slidenum">
              <a:rPr kumimoji="0" lang="pt-BR" altLang="pt-BR" sz="1100" smtClean="0">
                <a:latin typeface="Arial" panose="020B0604020202020204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kumimoji="0" lang="pt-BR" altLang="pt-BR" sz="1100">
              <a:latin typeface="Arial" panose="020B0604020202020204" pitchFamily="34" charset="0"/>
            </a:endParaRP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66F36C08-6783-4FAD-ACD7-B6CE63E1D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43000"/>
            <a:ext cx="8713788" cy="4989513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endParaRPr lang="pt-BR" altLang="pt-BR" sz="2000" b="1"/>
          </a:p>
          <a:p>
            <a:pPr algn="ctr" eaLnBrk="1" hangingPunct="1">
              <a:buFont typeface="Wingdings" panose="05000000000000000000" pitchFamily="2" charset="2"/>
              <a:buNone/>
            </a:pPr>
            <a:endParaRPr lang="pt-BR" altLang="pt-BR" sz="2000" b="1"/>
          </a:p>
          <a:p>
            <a:pPr algn="ctr" eaLnBrk="1" hangingPunct="1">
              <a:buFont typeface="Wingdings" panose="05000000000000000000" pitchFamily="2" charset="2"/>
              <a:buNone/>
            </a:pPr>
            <a:endParaRPr lang="pt-BR" altLang="pt-BR" sz="2000" b="1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pt-BR" altLang="pt-BR" sz="2000" b="1"/>
              <a:t>Copyright © 2013-2019  Profa. Ana Paula Gonçalves Serra.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pt-BR" altLang="pt-BR" sz="2000" b="1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pt-BR" altLang="pt-BR" sz="2000" b="1"/>
              <a:t>Todos direitos reservados. Reprodução ou divulgação total ou parcial deste documento é expressamente proibido sem o consentimento formal, por escrito, da Profa. Ana Paula Gonçalves Serra.</a:t>
            </a:r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pt-BR" dirty="0"/>
              <a:t>O desenvolvimento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/>
              <a:t> Obtenção de Requisitos.</a:t>
            </a:r>
          </a:p>
          <a:p>
            <a:r>
              <a:rPr lang="pt-PT" dirty="0"/>
              <a:t> Requisitos congelados.</a:t>
            </a:r>
          </a:p>
          <a:p>
            <a:r>
              <a:rPr lang="pt-PT" dirty="0"/>
              <a:t> Soluções de design.</a:t>
            </a:r>
          </a:p>
          <a:p>
            <a:r>
              <a:rPr lang="pt-PT" dirty="0"/>
              <a:t> Implementação de soluções.</a:t>
            </a:r>
          </a:p>
          <a:p>
            <a:r>
              <a:rPr lang="pt-PT" dirty="0"/>
              <a:t> Entregar produtos.</a:t>
            </a:r>
          </a:p>
          <a:p>
            <a:pPr marL="0" indent="0" algn="ctr">
              <a:buNone/>
            </a:pPr>
            <a:r>
              <a:rPr lang="pt-PT" dirty="0"/>
              <a:t>Sonho?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Os desenvolvedores afirmam sucesso</a:t>
            </a:r>
            <a:br>
              <a:rPr lang="pt-PT" dirty="0"/>
            </a:br>
            <a:r>
              <a:rPr lang="pt-PT" dirty="0"/>
              <a:t>Usuários afirmam fracasso.</a:t>
            </a:r>
            <a:br>
              <a:rPr lang="pt-PT" dirty="0"/>
            </a:br>
            <a:r>
              <a:rPr lang="pt-PT" dirty="0"/>
              <a:t>Como assim?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3</a:t>
            </a:fld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DE90E0C-B7A5-4EEF-B26B-AC7EA878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146559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velha história da crise de software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975136"/>
              </p:ext>
            </p:extLst>
          </p:nvPr>
        </p:nvGraphicFramePr>
        <p:xfrm>
          <a:off x="1042988" y="1052736"/>
          <a:ext cx="6983412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Foto do Photo Editor" r:id="rId3" imgW="14832495" imgH="10964806" progId="MSPhotoEd.3">
                  <p:embed/>
                </p:oleObj>
              </mc:Choice>
              <mc:Fallback>
                <p:oleObj name="Foto do Photo Editor" r:id="rId3" imgW="14832495" imgH="10964806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736"/>
                        <a:ext cx="6983412" cy="516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82F8596E-F1F2-4EF8-A469-D827EFB1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292904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2063"/>
            <a:ext cx="3887787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25912"/>
          <a:stretch>
            <a:fillRect/>
          </a:stretch>
        </p:blipFill>
        <p:spPr bwMode="auto">
          <a:xfrm>
            <a:off x="4067175" y="4003675"/>
            <a:ext cx="49688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A velha história da crise de software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5</a:t>
            </a:fld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0DA5D1B0-618B-4475-AA3A-4028A366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20371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Crise do Software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186" y="1983044"/>
            <a:ext cx="5933281" cy="400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>
            <a:off x="6042810" y="3351196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xplosão 2 7"/>
          <p:cNvSpPr/>
          <p:nvPr/>
        </p:nvSpPr>
        <p:spPr>
          <a:xfrm>
            <a:off x="6690882" y="2631116"/>
            <a:ext cx="2232248" cy="1656184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Crise ou Agonia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518864" y="1268760"/>
            <a:ext cx="8229600" cy="6766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Características de organizações com pouca maturidade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AD5EE98F-64D8-4520-B3CE-A820AFAC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243236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r>
              <a:rPr lang="pt-PT" sz="3400" dirty="0"/>
              <a:t>Os sintomas de problemas de Desenvolvimento de Software</a:t>
            </a:r>
            <a:endParaRPr lang="pt-BR" sz="3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741987"/>
          </a:xfrm>
        </p:spPr>
        <p:txBody>
          <a:bodyPr>
            <a:normAutofit fontScale="85000" lnSpcReduction="10000"/>
          </a:bodyPr>
          <a:lstStyle/>
          <a:p>
            <a:r>
              <a:rPr lang="pt-PT" dirty="0"/>
              <a:t>Compreensão imprecisa das necessidades do usuário final.</a:t>
            </a:r>
          </a:p>
          <a:p>
            <a:r>
              <a:rPr lang="pt-PT" dirty="0"/>
              <a:t>Incapacidade de lidar com a mudança de requisitos.</a:t>
            </a:r>
          </a:p>
          <a:p>
            <a:r>
              <a:rPr lang="pt-PT" dirty="0"/>
              <a:t>Problemas ou falta de integração entre módulos.</a:t>
            </a:r>
          </a:p>
          <a:p>
            <a:r>
              <a:rPr lang="pt-PT" dirty="0"/>
              <a:t>Dificuldade de expasão de desenvolvimento do software.</a:t>
            </a:r>
          </a:p>
          <a:p>
            <a:r>
              <a:rPr lang="pt-PT" dirty="0"/>
              <a:t>Descoberta tardia de falhas.</a:t>
            </a:r>
          </a:p>
          <a:p>
            <a:r>
              <a:rPr lang="pt-PT" dirty="0"/>
              <a:t>Má qualidade do software.</a:t>
            </a:r>
          </a:p>
          <a:p>
            <a:r>
              <a:rPr lang="pt-PT" dirty="0"/>
              <a:t>Dificuldades com a equipe de desenvolvimento.</a:t>
            </a:r>
          </a:p>
          <a:p>
            <a:r>
              <a:rPr lang="pt-PT" dirty="0"/>
              <a:t>Problemas na construção e implantação.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7</a:t>
            </a:fld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3C4F32CF-E45F-4337-94AE-E6579067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555225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pt-BR" dirty="0"/>
              <a:t>Desenvolvimento Ágil de Software – Profa. Dra. Ana Paula G. Serra</a:t>
            </a:r>
          </a:p>
        </p:txBody>
      </p:sp>
    </p:spTree>
    <p:extLst>
      <p:ext uri="{BB962C8B-B14F-4D97-AF65-F5344CB8AC3E}">
        <p14:creationId xmlns:p14="http://schemas.microsoft.com/office/powerpoint/2010/main" val="140572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Principais Causas dos Sintomas anteriores</a:t>
            </a:r>
            <a:endParaRPr lang="en-US" altLang="pt-BR" sz="36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2200" dirty="0"/>
              <a:t>Insuficiente especificação de requisitos e sua gestão de requisitos caótica.</a:t>
            </a:r>
          </a:p>
          <a:p>
            <a:r>
              <a:rPr lang="pt-PT" sz="2200" dirty="0"/>
              <a:t>Comunicação ambígua e imprecisa.</a:t>
            </a:r>
          </a:p>
          <a:p>
            <a:r>
              <a:rPr lang="pt-PT" sz="2200" dirty="0"/>
              <a:t>Arquitetura mal projetada.</a:t>
            </a:r>
          </a:p>
          <a:p>
            <a:r>
              <a:rPr lang="pt-PT" sz="2200" dirty="0"/>
              <a:t>Auta complexidade.</a:t>
            </a:r>
          </a:p>
          <a:p>
            <a:r>
              <a:rPr lang="pt-PT" sz="2200" dirty="0"/>
              <a:t>Incoerências, não detectadas em requisitos, </a:t>
            </a:r>
            <a:r>
              <a:rPr lang="pt-PT" sz="2200" i="1" dirty="0"/>
              <a:t>design</a:t>
            </a:r>
            <a:r>
              <a:rPr lang="pt-PT" sz="2200" dirty="0"/>
              <a:t>, implementação e testes pobres e insuficientes.</a:t>
            </a:r>
          </a:p>
          <a:p>
            <a:r>
              <a:rPr lang="pt-PT" sz="2200" dirty="0"/>
              <a:t>Avaliação subjetiva do status do projeto.</a:t>
            </a:r>
          </a:p>
          <a:p>
            <a:r>
              <a:rPr lang="pt-PT" sz="2200" dirty="0"/>
              <a:t>Riscos ignorados e Mudanças sem controle automação insuficiente.</a:t>
            </a:r>
            <a:endParaRPr lang="en-US" altLang="pt-BR" sz="22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972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O que é um modelo de processo?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Qual o melhor modelo de processo?</a:t>
            </a:r>
          </a:p>
        </p:txBody>
      </p:sp>
      <p:pic>
        <p:nvPicPr>
          <p:cNvPr id="8" name="Picture 31" descr="160px-Matalun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72" y="3910873"/>
            <a:ext cx="2603500" cy="2254431"/>
          </a:xfrm>
          <a:prstGeom prst="rect">
            <a:avLst/>
          </a:prstGeom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Processos Ágeis e Iterativos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4571-4CF0-4757-9270-0C1555015A4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452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4331</TotalTime>
  <Words>1442</Words>
  <Application>Microsoft Office PowerPoint</Application>
  <PresentationFormat>Apresentação na tela (4:3)</PresentationFormat>
  <Paragraphs>234</Paragraphs>
  <Slides>28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Wingdings 2</vt:lpstr>
      <vt:lpstr>ZapfHumnst BT</vt:lpstr>
      <vt:lpstr>Tema do Office</vt:lpstr>
      <vt:lpstr>Foto do Photo Editor</vt:lpstr>
      <vt:lpstr>Desenvolvimento Ágil de Software</vt:lpstr>
      <vt:lpstr>Apresentação do PowerPoint</vt:lpstr>
      <vt:lpstr>O desenvolvimento de software</vt:lpstr>
      <vt:lpstr>A velha história da crise de software</vt:lpstr>
      <vt:lpstr>A velha história da crise de software</vt:lpstr>
      <vt:lpstr>Crise do Software</vt:lpstr>
      <vt:lpstr>Os sintomas de problemas de Desenvolvimento de Software</vt:lpstr>
      <vt:lpstr>Principais Causas dos Sintomas anteriores</vt:lpstr>
      <vt:lpstr>Apresentação do PowerPoint</vt:lpstr>
      <vt:lpstr>Modelos de Processo</vt:lpstr>
      <vt:lpstr>Apresentação do PowerPoint</vt:lpstr>
      <vt:lpstr>Modelo Sequencial Linear</vt:lpstr>
      <vt:lpstr>Modelo Sequencial Linear</vt:lpstr>
      <vt:lpstr>Modelo Sequencial Linear</vt:lpstr>
      <vt:lpstr>Pontos Fortes – Modelo Sequencial Linear</vt:lpstr>
      <vt:lpstr>Pontos Fracos – Modelo Sequencial Linear</vt:lpstr>
      <vt:lpstr>Quando utilizar o Modelo Sequencial Linear</vt:lpstr>
      <vt:lpstr>Cenário de Desenvolvimento de Software</vt:lpstr>
      <vt:lpstr>Apresentação do PowerPoint</vt:lpstr>
      <vt:lpstr>Modelo Iterativo e Incremental</vt:lpstr>
      <vt:lpstr>Definição – Modelo Iterativo</vt:lpstr>
      <vt:lpstr>Definição – Modelo Iterativo</vt:lpstr>
      <vt:lpstr>Desenvolvimento Iterativo</vt:lpstr>
      <vt:lpstr>Desenvolvimento Iterativo</vt:lpstr>
      <vt:lpstr>Desenvolvimento Iterativo</vt:lpstr>
      <vt:lpstr>Desenvolvimento Iterativo</vt:lpstr>
      <vt:lpstr>Desenvolvendo Software considerando riscos e incertezas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EDSON</dc:creator>
  <cp:lastModifiedBy>Ana Paula G. Serra</cp:lastModifiedBy>
  <cp:revision>160</cp:revision>
  <cp:lastPrinted>2015-03-15T10:35:16Z</cp:lastPrinted>
  <dcterms:created xsi:type="dcterms:W3CDTF">2014-04-18T14:46:42Z</dcterms:created>
  <dcterms:modified xsi:type="dcterms:W3CDTF">2019-02-20T00:13:16Z</dcterms:modified>
</cp:coreProperties>
</file>